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305" r:id="rId3"/>
    <p:sldId id="306" r:id="rId4"/>
    <p:sldId id="264" r:id="rId5"/>
    <p:sldId id="259" r:id="rId6"/>
    <p:sldId id="261" r:id="rId7"/>
    <p:sldId id="266" r:id="rId8"/>
    <p:sldId id="30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8" r:id="rId17"/>
    <p:sldId id="277" r:id="rId18"/>
    <p:sldId id="276" r:id="rId19"/>
    <p:sldId id="279" r:id="rId20"/>
    <p:sldId id="275" r:id="rId21"/>
    <p:sldId id="281" r:id="rId22"/>
    <p:sldId id="282" r:id="rId23"/>
    <p:sldId id="280" r:id="rId24"/>
    <p:sldId id="283" r:id="rId25"/>
    <p:sldId id="308" r:id="rId26"/>
    <p:sldId id="284" r:id="rId27"/>
    <p:sldId id="285" r:id="rId28"/>
    <p:sldId id="286" r:id="rId29"/>
    <p:sldId id="287" r:id="rId30"/>
    <p:sldId id="288" r:id="rId31"/>
    <p:sldId id="289" r:id="rId32"/>
    <p:sldId id="30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10" r:id="rId44"/>
    <p:sldId id="300" r:id="rId45"/>
    <p:sldId id="301" r:id="rId46"/>
    <p:sldId id="302" r:id="rId47"/>
    <p:sldId id="311" r:id="rId48"/>
    <p:sldId id="303" r:id="rId49"/>
    <p:sldId id="304" r:id="rId50"/>
    <p:sldId id="258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B74"/>
    <a:srgbClr val="2A5989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1431C-6B16-487D-B951-E4755E6FB77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89884-A980-4AEE-81D2-14EE642B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MicroBlaze</a:t>
            </a:r>
            <a:r>
              <a:rPr lang="zh-CN" altLang="en-US" dirty="0"/>
              <a:t>软核处理器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200" b="0" dirty="0"/>
              <a:t>        </a:t>
            </a:r>
            <a:r>
              <a:rPr lang="en-US" altLang="zh-CN" sz="1200" b="0" dirty="0" err="1"/>
              <a:t>MicroBlaze</a:t>
            </a:r>
            <a:r>
              <a:rPr lang="en-US" altLang="zh-CN" sz="1200" b="0" dirty="0"/>
              <a:t> </a:t>
            </a:r>
            <a:r>
              <a:rPr lang="zh-CN" altLang="en-US" sz="1200" b="0" dirty="0"/>
              <a:t>采用 </a:t>
            </a:r>
            <a:r>
              <a:rPr lang="en-US" altLang="zh-CN" sz="1200" b="0" dirty="0"/>
              <a:t>32 </a:t>
            </a:r>
            <a:r>
              <a:rPr lang="zh-CN" altLang="en-US" sz="1200" b="0" dirty="0"/>
              <a:t>位哈佛 </a:t>
            </a:r>
            <a:r>
              <a:rPr lang="en-US" altLang="zh-CN" sz="1200" b="0" dirty="0"/>
              <a:t>RISC </a:t>
            </a:r>
            <a:r>
              <a:rPr lang="zh-CN" altLang="en-US" sz="1200" b="0" dirty="0"/>
              <a:t>架构， 没有区分数据接口为 </a:t>
            </a:r>
            <a:r>
              <a:rPr lang="en-US" altLang="zh-CN" sz="1200" b="0" dirty="0"/>
              <a:t>IO </a:t>
            </a:r>
            <a:r>
              <a:rPr lang="zh-CN" altLang="en-US" sz="1200" b="0" dirty="0"/>
              <a:t>或者存储，所以处理器存储的接口是 </a:t>
            </a:r>
            <a:r>
              <a:rPr lang="en-US" altLang="zh-CN" sz="1200" b="0" dirty="0"/>
              <a:t>PLB</a:t>
            </a:r>
            <a:r>
              <a:rPr lang="zh-CN" altLang="en-US" sz="1200" b="0" dirty="0"/>
              <a:t>（</a:t>
            </a:r>
            <a:r>
              <a:rPr lang="en-US" altLang="zh-CN" sz="1200" b="0" dirty="0"/>
              <a:t>Processor Local Bus</a:t>
            </a:r>
            <a:r>
              <a:rPr lang="zh-CN" altLang="en-US" sz="1200" b="0" dirty="0"/>
              <a:t>） 和 </a:t>
            </a:r>
            <a:r>
              <a:rPr lang="en-US" altLang="zh-CN" sz="1200" b="0" dirty="0"/>
              <a:t>LMB</a:t>
            </a:r>
            <a:r>
              <a:rPr lang="zh-CN" altLang="en-US" sz="1200" b="0" dirty="0"/>
              <a:t>（</a:t>
            </a:r>
            <a:r>
              <a:rPr lang="en-US" altLang="zh-CN" sz="1200" b="0" dirty="0"/>
              <a:t>Local Memory Bus</a:t>
            </a:r>
            <a:r>
              <a:rPr lang="zh-CN" altLang="en-US" sz="1200" b="0" dirty="0"/>
              <a:t>）， 并且 </a:t>
            </a:r>
            <a:r>
              <a:rPr lang="en-US" altLang="zh-CN" sz="1200" b="0" dirty="0"/>
              <a:t>LMB </a:t>
            </a:r>
            <a:r>
              <a:rPr lang="zh-CN" altLang="en-US" sz="1200" b="0" dirty="0"/>
              <a:t>存储地址空间不与 </a:t>
            </a:r>
            <a:r>
              <a:rPr lang="en-US" altLang="zh-CN" sz="1200" b="0" dirty="0"/>
              <a:t>PLB </a:t>
            </a:r>
            <a:r>
              <a:rPr lang="zh-CN" altLang="en-US" sz="1200" b="0" dirty="0"/>
              <a:t>重合。 用户开发的接口可以通过 </a:t>
            </a:r>
            <a:r>
              <a:rPr lang="en-US" altLang="zh-CN" sz="1200" b="0" dirty="0"/>
              <a:t>PLBv46</a:t>
            </a:r>
            <a:r>
              <a:rPr lang="zh-CN" altLang="en-US" sz="1200" b="0" dirty="0"/>
              <a:t>总线或者 </a:t>
            </a:r>
            <a:r>
              <a:rPr lang="en-US" altLang="zh-CN" sz="1200" b="0" dirty="0"/>
              <a:t>FSL</a:t>
            </a:r>
            <a:r>
              <a:rPr lang="zh-CN" altLang="en-US" sz="1200" b="0" dirty="0"/>
              <a:t>（</a:t>
            </a:r>
            <a:r>
              <a:rPr lang="en-US" altLang="zh-CN" sz="1200" b="0" dirty="0"/>
              <a:t>Fast Simple Link</a:t>
            </a:r>
            <a:r>
              <a:rPr lang="zh-CN" altLang="en-US" sz="1200" b="0" dirty="0"/>
              <a:t>） 接入系统。</a:t>
            </a:r>
            <a:endParaRPr lang="en-US" altLang="zh-CN" sz="1200" b="0" dirty="0"/>
          </a:p>
          <a:p>
            <a:pPr marL="0" indent="0">
              <a:buNone/>
            </a:pPr>
            <a:r>
              <a:rPr lang="en-US" altLang="zh-CN" sz="1200" b="0" dirty="0"/>
              <a:t>        </a:t>
            </a:r>
            <a:r>
              <a:rPr lang="zh-CN" altLang="en-US" sz="1200" b="0" dirty="0"/>
              <a:t>一般而言，基于总线开发的用户自定义接口通常使用</a:t>
            </a:r>
            <a:r>
              <a:rPr lang="en-US" altLang="zh-CN" sz="1200" b="0" dirty="0"/>
              <a:t>PLBv46</a:t>
            </a:r>
            <a:r>
              <a:rPr lang="zh-CN" altLang="en-US" sz="1200" b="0" dirty="0"/>
              <a:t>总线接入系统。</a:t>
            </a:r>
            <a:endParaRPr lang="zh-CN" alt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AD9715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公司推出的一款低功耗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位模数转换器，它的特点是：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低功耗：单电源供电，电压可以在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；供电电压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，采样率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125MSPS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时功耗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35mW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；睡眠状态供电电压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时功耗小于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3mW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时钟输入：可以接受高速、单端时钟输入，支持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125MSPS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的采样率。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与其他组件容易接合：输出从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可调。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其中，重要的功能模块有：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接口：可以方便地与微控制器、微处理器进行通信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交叉存取数据接口：接收并处理数字信号，似乎与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DDR2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有关，有待进一步研究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时钟分配器：接收片外输入的时钟信号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17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06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62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54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0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0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1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03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2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1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51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整个的固件系统包括两个部分。其一是硬件系统的搭建，需要根据应用场景和需求接入不同的外设，其二是对这些外设进行调度的固件程序的开发，包括底层的驱动程序和上层的管理与调度程序。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72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72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27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47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01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61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16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65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08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70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固件部分：基于</a:t>
            </a:r>
            <a:r>
              <a:rPr lang="en-US" altLang="zh-CN" dirty="0" err="1"/>
              <a:t>Microblaze</a:t>
            </a:r>
            <a:r>
              <a:rPr lang="zh-CN" altLang="en-US" dirty="0"/>
              <a:t>，开发自定义</a:t>
            </a:r>
            <a:r>
              <a:rPr lang="en-US" altLang="zh-CN" dirty="0"/>
              <a:t>IP</a:t>
            </a:r>
            <a:r>
              <a:rPr lang="zh-CN" altLang="en-US" dirty="0"/>
              <a:t>，作为固件添加到系统中，用于控制</a:t>
            </a:r>
            <a:r>
              <a:rPr lang="en-US" altLang="zh-CN" dirty="0"/>
              <a:t>AD9715</a:t>
            </a:r>
          </a:p>
          <a:p>
            <a:r>
              <a:rPr lang="zh-CN" altLang="en-US" dirty="0"/>
              <a:t>硬件部分：</a:t>
            </a:r>
            <a:r>
              <a:rPr lang="en-US" altLang="zh-CN" dirty="0"/>
              <a:t>AD9715</a:t>
            </a:r>
            <a:r>
              <a:rPr lang="zh-CN" altLang="en-US" dirty="0"/>
              <a:t>输出驱动电路</a:t>
            </a:r>
            <a:endParaRPr lang="en-US" altLang="zh-CN" dirty="0"/>
          </a:p>
          <a:p>
            <a:r>
              <a:rPr lang="zh-CN" altLang="en-US" dirty="0"/>
              <a:t>软件部分：</a:t>
            </a:r>
            <a:r>
              <a:rPr lang="en-US" altLang="zh-CN" dirty="0"/>
              <a:t>AD9715</a:t>
            </a:r>
            <a:r>
              <a:rPr lang="zh-CN" altLang="en-US" dirty="0"/>
              <a:t>的驱动，通过</a:t>
            </a:r>
            <a:r>
              <a:rPr lang="en-US" altLang="zh-CN" dirty="0"/>
              <a:t>C</a:t>
            </a:r>
            <a:r>
              <a:rPr lang="zh-CN" altLang="en-US" dirty="0"/>
              <a:t>程序开发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1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32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0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4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4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60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11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27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951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80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6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ISE</a:t>
            </a:r>
            <a:r>
              <a:rPr lang="zh-CN" altLang="en-US" dirty="0"/>
              <a:t>：新建工程，添加嵌入式处理器</a:t>
            </a:r>
            <a:endParaRPr lang="en-US" altLang="zh-CN" dirty="0"/>
          </a:p>
          <a:p>
            <a:r>
              <a:rPr lang="en-US" altLang="zh-CN" dirty="0"/>
              <a:t>XPS</a:t>
            </a:r>
            <a:r>
              <a:rPr lang="zh-CN" altLang="en-US" dirty="0"/>
              <a:t>：配置硬件平台</a:t>
            </a:r>
            <a:endParaRPr lang="en-US" altLang="zh-CN" dirty="0"/>
          </a:p>
          <a:p>
            <a:r>
              <a:rPr lang="en-US" altLang="zh-CN" dirty="0"/>
              <a:t>EDK</a:t>
            </a:r>
            <a:r>
              <a:rPr lang="zh-CN" altLang="en-US" dirty="0"/>
              <a:t>：软件开发，导出可执行文件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694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1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9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查阅官网并咨询王星学长后才发现，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Vertex-4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不支持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总线。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所以只能尝试换成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总线，把上述流程再来一遍。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需要注意的是，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总线的大小端规定似乎与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总线相反，很多接口信号向量的方向需要调整，仿真中也容易出现很多问题。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41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34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选择控制寄存器个数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4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编写用户逻辑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2.</a:t>
            </a:r>
            <a:r>
              <a:rPr lang="zh-CN" altLang="en-US" dirty="0"/>
              <a:t>生成</a:t>
            </a:r>
            <a:r>
              <a:rPr lang="en-US" altLang="zh-CN" dirty="0"/>
              <a:t>XST</a:t>
            </a:r>
            <a:r>
              <a:rPr lang="zh-CN" altLang="en-US" dirty="0"/>
              <a:t>工程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生成模板驱动程序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9884-A980-4AEE-81D2-14EE642B43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997200"/>
            <a:ext cx="7772400" cy="1692276"/>
          </a:xfrm>
        </p:spPr>
        <p:txBody>
          <a:bodyPr anchor="b"/>
          <a:lstStyle>
            <a:lvl1pPr algn="ctr">
              <a:defRPr sz="6000"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27600"/>
            <a:ext cx="6858000" cy="342900"/>
          </a:xfrm>
        </p:spPr>
        <p:txBody>
          <a:bodyPr/>
          <a:lstStyle>
            <a:lvl1pPr marL="0" indent="0" algn="ctr">
              <a:buNone/>
              <a:defRPr sz="2400">
                <a:latin typeface="DFKai-SB" panose="03000509000000000000" pitchFamily="65" charset="-120"/>
                <a:ea typeface="DFKai-SB" panose="03000509000000000000" pitchFamily="65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323493" y="3466407"/>
            <a:ext cx="24899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3966693" y="1867437"/>
            <a:ext cx="1210614" cy="1210614"/>
          </a:xfrm>
          <a:prstGeom prst="ellipse">
            <a:avLst/>
          </a:prstGeom>
          <a:solidFill>
            <a:srgbClr val="2A59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80" y="1953051"/>
            <a:ext cx="1045840" cy="10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380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80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90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18" y="722313"/>
            <a:ext cx="5799564" cy="581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>
            <a:lvl1pPr>
              <a:defRPr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n"/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6858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2pPr>
            <a:lvl3pPr marL="11430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3pPr>
            <a:lvl4pPr marL="16002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4pPr>
            <a:lvl5pPr marL="20574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628651" y="478973"/>
            <a:ext cx="122465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61686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18" y="722313"/>
            <a:ext cx="5799564" cy="581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352" y="1709739"/>
            <a:ext cx="7764235" cy="2852737"/>
          </a:xfrm>
        </p:spPr>
        <p:txBody>
          <a:bodyPr anchor="b"/>
          <a:lstStyle>
            <a:lvl1pPr>
              <a:defRPr sz="6000">
                <a:solidFill>
                  <a:srgbClr val="1E4B74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23888" y="3483657"/>
            <a:ext cx="122465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04671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34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44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32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2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59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3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8B0DF-9E95-4FF5-9934-3B6869D759F3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1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AD9715</a:t>
            </a:r>
            <a:r>
              <a:rPr lang="zh-CN" altLang="en-US" dirty="0"/>
              <a:t>的相关工作总结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927600"/>
            <a:ext cx="7060096" cy="74433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朱灵均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高靖博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48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887B09-969F-41D7-8140-C984BDA63E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8306" y="2377440"/>
            <a:ext cx="7009853" cy="39412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XPS -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新建外设向导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739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XPS -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新建外设向导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717F1B-A4A4-45AD-8936-0B9DA0E46B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0775" y="2335237"/>
            <a:ext cx="7084915" cy="398345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06172A3-A3EC-4EF6-934E-31A720C8577E}"/>
              </a:ext>
            </a:extLst>
          </p:cNvPr>
          <p:cNvSpPr/>
          <p:nvPr/>
        </p:nvSpPr>
        <p:spPr>
          <a:xfrm>
            <a:off x="2774950" y="3405188"/>
            <a:ext cx="2139950" cy="13428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1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16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XPS -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新建外设向导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07DA4-30FF-4F91-99C4-AF8A2E4E7D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8836" y="2344301"/>
            <a:ext cx="7068793" cy="39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3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XPS -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新建外设向导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400568-112E-4F52-A270-B459210F0A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2165" y="2336800"/>
            <a:ext cx="7082135" cy="3981889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99FA8F98-E937-4F56-A7E1-0F21B44444A6}"/>
              </a:ext>
            </a:extLst>
          </p:cNvPr>
          <p:cNvSpPr/>
          <p:nvPr/>
        </p:nvSpPr>
        <p:spPr>
          <a:xfrm>
            <a:off x="5562600" y="3722255"/>
            <a:ext cx="774700" cy="52705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3945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XPS -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新建外设向导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89598E-FCC6-4A56-9A48-4709DB98C9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7101" y="2398575"/>
            <a:ext cx="6972263" cy="392011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38FACB78-E76C-4BB8-B185-FBD405D8CAF1}"/>
              </a:ext>
            </a:extLst>
          </p:cNvPr>
          <p:cNvSpPr/>
          <p:nvPr/>
        </p:nvSpPr>
        <p:spPr>
          <a:xfrm>
            <a:off x="3892550" y="3748088"/>
            <a:ext cx="2139950" cy="13428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1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A4210CF-6526-457C-9460-D76FC2CD45F6}"/>
              </a:ext>
            </a:extLst>
          </p:cNvPr>
          <p:cNvSpPr/>
          <p:nvPr/>
        </p:nvSpPr>
        <p:spPr>
          <a:xfrm>
            <a:off x="3949700" y="3882372"/>
            <a:ext cx="2590800" cy="12447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2D64A55-0D3E-4917-B965-E856D55411EB}"/>
              </a:ext>
            </a:extLst>
          </p:cNvPr>
          <p:cNvSpPr/>
          <p:nvPr/>
        </p:nvSpPr>
        <p:spPr>
          <a:xfrm>
            <a:off x="3949700" y="4009372"/>
            <a:ext cx="2336800" cy="13176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2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70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XPS –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生成文件结构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35EEB5-6FAA-405E-8FD3-86089B16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5" y="2274255"/>
            <a:ext cx="1647825" cy="422910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F2AC5EF-167D-4DDC-BE85-DA71ECD2C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7778" y="2449656"/>
            <a:ext cx="5617571" cy="39511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外设定义文件：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plb_dac_v2_1_0.mpd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顶层模块：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plb_dac.vhd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用户逻辑：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user_logic.v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02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30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AD9715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0094E17A-ACD8-47B6-945E-BF3857D3C1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166202"/>
                  </p:ext>
                </p:extLst>
              </p:nvPr>
            </p:nvGraphicFramePr>
            <p:xfrm>
              <a:off x="540099" y="2312355"/>
              <a:ext cx="4685044" cy="4191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61877">
                      <a:extLst>
                        <a:ext uri="{9D8B030D-6E8A-4147-A177-3AD203B41FA5}">
                          <a16:colId xmlns:a16="http://schemas.microsoft.com/office/drawing/2014/main" val="1745120158"/>
                        </a:ext>
                      </a:extLst>
                    </a:gridCol>
                    <a:gridCol w="482831">
                      <a:extLst>
                        <a:ext uri="{9D8B030D-6E8A-4147-A177-3AD203B41FA5}">
                          <a16:colId xmlns:a16="http://schemas.microsoft.com/office/drawing/2014/main" val="1681691966"/>
                        </a:ext>
                      </a:extLst>
                    </a:gridCol>
                    <a:gridCol w="3340336">
                      <a:extLst>
                        <a:ext uri="{9D8B030D-6E8A-4147-A177-3AD203B41FA5}">
                          <a16:colId xmlns:a16="http://schemas.microsoft.com/office/drawing/2014/main" val="366640774"/>
                        </a:ext>
                      </a:extLst>
                    </a:gridCol>
                  </a:tblGrid>
                  <a:tr h="158655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符号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类型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描述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86524258"/>
                      </a:ext>
                    </a:extLst>
                  </a:tr>
                  <a:tr h="317309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DB[9:0]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数字输入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14797310"/>
                      </a:ext>
                    </a:extLst>
                  </a:tr>
                  <a:tr h="158655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DCLKIO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I/O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数据输入</a:t>
                          </a:r>
                          <a:r>
                            <a:rPr lang="en-US" sz="1100">
                              <a:effectLst/>
                            </a:rPr>
                            <a:t>/</a:t>
                          </a:r>
                          <a:r>
                            <a:rPr lang="zh-CN" sz="1100">
                              <a:effectLst/>
                            </a:rPr>
                            <a:t>输出时钟，用于限定输入数据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46740025"/>
                      </a:ext>
                    </a:extLst>
                  </a:tr>
                  <a:tr h="317309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CLKIN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LVCMOS</a:t>
                          </a:r>
                          <a:r>
                            <a:rPr lang="zh-CN" sz="1100" dirty="0">
                              <a:effectLst/>
                            </a:rPr>
                            <a:t>电平的采样时钟输入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5275999"/>
                      </a:ext>
                    </a:extLst>
                  </a:tr>
                  <a:tr h="317309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IOUTP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Output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 DAC</a:t>
                          </a:r>
                          <a:r>
                            <a:rPr lang="zh-CN" sz="1100">
                              <a:effectLst/>
                            </a:rPr>
                            <a:t>的电流输出，当所有数据位为</a:t>
                          </a:r>
                          <a:r>
                            <a:rPr lang="en-US" sz="1100">
                              <a:effectLst/>
                            </a:rPr>
                            <a:t>1</a:t>
                          </a:r>
                          <a:r>
                            <a:rPr lang="zh-CN" sz="1100">
                              <a:effectLst/>
                            </a:rPr>
                            <a:t>时输出满标电流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80869069"/>
                      </a:ext>
                    </a:extLst>
                  </a:tr>
                  <a:tr h="317309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IOUTN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Output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 DAC</a:t>
                          </a:r>
                          <a:r>
                            <a:rPr lang="zh-CN" sz="1100">
                              <a:effectLst/>
                            </a:rPr>
                            <a:t>的互补电流输出，当所有数据位为</a:t>
                          </a:r>
                          <a:r>
                            <a:rPr lang="en-US" sz="1100">
                              <a:effectLst/>
                            </a:rPr>
                            <a:t>0</a:t>
                          </a:r>
                          <a:r>
                            <a:rPr lang="zh-CN" sz="1100">
                              <a:effectLst/>
                            </a:rPr>
                            <a:t>时输出满标电流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62558383"/>
                      </a:ext>
                    </a:extLst>
                  </a:tr>
                  <a:tr h="317309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RESET/PINMD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决定器件操作模式，低电平进入</a:t>
                          </a:r>
                          <a:r>
                            <a:rPr lang="en-US" sz="1100" dirty="0">
                              <a:effectLst/>
                            </a:rPr>
                            <a:t>SPI</a:t>
                          </a:r>
                          <a:r>
                            <a:rPr lang="zh-CN" sz="1100" dirty="0">
                              <a:effectLst/>
                            </a:rPr>
                            <a:t>模式，先产生高电平脉冲再拉低复位所有</a:t>
                          </a:r>
                          <a:r>
                            <a:rPr lang="en-US" sz="1100" dirty="0">
                              <a:effectLst/>
                            </a:rPr>
                            <a:t>SPI</a:t>
                          </a:r>
                          <a:r>
                            <a:rPr lang="zh-CN" sz="1100" dirty="0">
                              <a:effectLst/>
                            </a:rPr>
                            <a:t>寄存器；高电平进入引脚模式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3147033"/>
                      </a:ext>
                    </a:extLst>
                  </a:tr>
                  <a:tr h="475964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SCLK/CLKMD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功能</a:t>
                          </a:r>
                          <a:r>
                            <a:rPr lang="en-US" sz="1100" dirty="0">
                              <a:effectLst/>
                            </a:rPr>
                            <a:t>1</a:t>
                          </a:r>
                          <a:r>
                            <a:rPr lang="zh-CN" sz="1100" dirty="0">
                              <a:effectLst/>
                            </a:rPr>
                            <a:t>：串口时钟，在</a:t>
                          </a:r>
                          <a:r>
                            <a:rPr lang="en-US" sz="1100" dirty="0">
                              <a:effectLst/>
                            </a:rPr>
                            <a:t>SPI</a:t>
                          </a:r>
                          <a:r>
                            <a:rPr lang="zh-CN" sz="1100" dirty="0">
                              <a:effectLst/>
                            </a:rPr>
                            <a:t>模式作为串口时钟输入；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功能</a:t>
                          </a:r>
                          <a:r>
                            <a:rPr lang="en-US" sz="1100" dirty="0">
                              <a:effectLst/>
                            </a:rPr>
                            <a:t>2</a:t>
                          </a:r>
                          <a:r>
                            <a:rPr lang="zh-CN" sz="1100" dirty="0">
                              <a:effectLst/>
                            </a:rPr>
                            <a:t>：时钟模式，在引脚模式决定了内部重定时时钟的相位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7194002"/>
                      </a:ext>
                    </a:extLst>
                  </a:tr>
                  <a:tr h="634618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SDIO/FORMAT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I/O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功能</a:t>
                          </a:r>
                          <a:r>
                            <a:rPr lang="en-US" sz="1100">
                              <a:effectLst/>
                            </a:rPr>
                            <a:t>1</a:t>
                          </a:r>
                          <a:r>
                            <a:rPr lang="zh-CN" sz="1100">
                              <a:effectLst/>
                            </a:rPr>
                            <a:t>：串口输入</a:t>
                          </a:r>
                          <a:r>
                            <a:rPr lang="en-US" sz="1100">
                              <a:effectLst/>
                            </a:rPr>
                            <a:t>/</a:t>
                          </a:r>
                          <a:r>
                            <a:rPr lang="zh-CN" sz="1100">
                              <a:effectLst/>
                            </a:rPr>
                            <a:t>输出，在</a:t>
                          </a:r>
                          <a:r>
                            <a:rPr lang="en-US" sz="1100">
                              <a:effectLst/>
                            </a:rPr>
                            <a:t>SPI</a:t>
                          </a:r>
                          <a:r>
                            <a:rPr lang="zh-CN" sz="1100">
                              <a:effectLst/>
                            </a:rPr>
                            <a:t>模式作为串口的双向数据线；</a:t>
                          </a:r>
                          <a:endParaRPr lang="en-US" sz="1100">
                            <a:effectLst/>
                          </a:endParaRPr>
                        </a:p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功能</a:t>
                          </a:r>
                          <a:r>
                            <a:rPr lang="en-US" sz="1100">
                              <a:effectLst/>
                            </a:rPr>
                            <a:t>2</a:t>
                          </a:r>
                          <a:r>
                            <a:rPr lang="zh-CN" sz="1100">
                              <a:effectLst/>
                            </a:rPr>
                            <a:t>：格式引脚，在引脚模式决定输入数据的格式，逻辑低采用无符号二进制格式，逻辑高采用二进制补码格式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23320382"/>
                      </a:ext>
                    </a:extLst>
                  </a:tr>
                  <a:tr h="475964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100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effectLst/>
                                    </a:rPr>
                                    <m:t>CS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/PWRDN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功能</a:t>
                          </a:r>
                          <a:r>
                            <a:rPr lang="en-US" sz="1100" dirty="0">
                              <a:effectLst/>
                            </a:rPr>
                            <a:t>1</a:t>
                          </a:r>
                          <a:r>
                            <a:rPr lang="zh-CN" sz="1100" dirty="0">
                              <a:effectLst/>
                            </a:rPr>
                            <a:t>：片选信号，在</a:t>
                          </a:r>
                          <a:r>
                            <a:rPr lang="en-US" sz="1100" dirty="0">
                              <a:effectLst/>
                            </a:rPr>
                            <a:t>SPI</a:t>
                          </a:r>
                          <a:r>
                            <a:rPr lang="zh-CN" sz="1100" dirty="0">
                              <a:effectLst/>
                            </a:rPr>
                            <a:t>模式作为低有效的片选；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功能</a:t>
                          </a:r>
                          <a:r>
                            <a:rPr lang="en-US" sz="1100" dirty="0">
                              <a:effectLst/>
                            </a:rPr>
                            <a:t>2</a:t>
                          </a:r>
                          <a:r>
                            <a:rPr lang="zh-CN" sz="1100" dirty="0">
                              <a:effectLst/>
                            </a:rPr>
                            <a:t>：掉电控制信号，在引脚模式高电平使得全器件掉电，除了</a:t>
                          </a:r>
                          <a:r>
                            <a:rPr lang="en-US" sz="1100" dirty="0">
                              <a:effectLst/>
                            </a:rPr>
                            <a:t>SPI</a:t>
                          </a:r>
                          <a:r>
                            <a:rPr lang="zh-CN" sz="1100" dirty="0">
                              <a:effectLst/>
                            </a:rPr>
                            <a:t>接口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998741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0094E17A-ACD8-47B6-945E-BF3857D3C1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166202"/>
                  </p:ext>
                </p:extLst>
              </p:nvPr>
            </p:nvGraphicFramePr>
            <p:xfrm>
              <a:off x="540099" y="2312355"/>
              <a:ext cx="4685044" cy="4191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61877">
                      <a:extLst>
                        <a:ext uri="{9D8B030D-6E8A-4147-A177-3AD203B41FA5}">
                          <a16:colId xmlns:a16="http://schemas.microsoft.com/office/drawing/2014/main" val="1745120158"/>
                        </a:ext>
                      </a:extLst>
                    </a:gridCol>
                    <a:gridCol w="482831">
                      <a:extLst>
                        <a:ext uri="{9D8B030D-6E8A-4147-A177-3AD203B41FA5}">
                          <a16:colId xmlns:a16="http://schemas.microsoft.com/office/drawing/2014/main" val="1681691966"/>
                        </a:ext>
                      </a:extLst>
                    </a:gridCol>
                    <a:gridCol w="3340336">
                      <a:extLst>
                        <a:ext uri="{9D8B030D-6E8A-4147-A177-3AD203B41FA5}">
                          <a16:colId xmlns:a16="http://schemas.microsoft.com/office/drawing/2014/main" val="366640774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符号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类型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描述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8652425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DB[9:0]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数字输入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14797310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DCLKIO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I/O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数据输入</a:t>
                          </a:r>
                          <a:r>
                            <a:rPr lang="en-US" sz="1100">
                              <a:effectLst/>
                            </a:rPr>
                            <a:t>/</a:t>
                          </a:r>
                          <a:r>
                            <a:rPr lang="zh-CN" sz="1100">
                              <a:effectLst/>
                            </a:rPr>
                            <a:t>输出时钟，用于限定输入数据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467400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CLKIN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LVCMOS</a:t>
                          </a:r>
                          <a:r>
                            <a:rPr lang="zh-CN" sz="1100" dirty="0">
                              <a:effectLst/>
                            </a:rPr>
                            <a:t>电平的采样时钟输入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52759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IOUTP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Output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 DAC</a:t>
                          </a:r>
                          <a:r>
                            <a:rPr lang="zh-CN" sz="1100">
                              <a:effectLst/>
                            </a:rPr>
                            <a:t>的电流输出，当所有数据位为</a:t>
                          </a:r>
                          <a:r>
                            <a:rPr lang="en-US" sz="1100">
                              <a:effectLst/>
                            </a:rPr>
                            <a:t>1</a:t>
                          </a:r>
                          <a:r>
                            <a:rPr lang="zh-CN" sz="1100">
                              <a:effectLst/>
                            </a:rPr>
                            <a:t>时输出满标电流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808690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IOUTN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Output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 DAC</a:t>
                          </a:r>
                          <a:r>
                            <a:rPr lang="zh-CN" sz="1100">
                              <a:effectLst/>
                            </a:rPr>
                            <a:t>的互补电流输出，当所有数据位为</a:t>
                          </a:r>
                          <a:r>
                            <a:rPr lang="en-US" sz="1100">
                              <a:effectLst/>
                            </a:rPr>
                            <a:t>0</a:t>
                          </a:r>
                          <a:r>
                            <a:rPr lang="zh-CN" sz="1100">
                              <a:effectLst/>
                            </a:rPr>
                            <a:t>时输出满标电流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6255838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RESET/PINMD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决定器件操作模式，低电平进入</a:t>
                          </a:r>
                          <a:r>
                            <a:rPr lang="en-US" sz="1100" dirty="0">
                              <a:effectLst/>
                            </a:rPr>
                            <a:t>SPI</a:t>
                          </a:r>
                          <a:r>
                            <a:rPr lang="zh-CN" sz="1100" dirty="0">
                              <a:effectLst/>
                            </a:rPr>
                            <a:t>模式，先产生高电平脉冲再拉低复位所有</a:t>
                          </a:r>
                          <a:r>
                            <a:rPr lang="en-US" sz="1100" dirty="0">
                              <a:effectLst/>
                            </a:rPr>
                            <a:t>SPI</a:t>
                          </a:r>
                          <a:r>
                            <a:rPr lang="zh-CN" sz="1100" dirty="0">
                              <a:effectLst/>
                            </a:rPr>
                            <a:t>寄存器；高电平进入引脚模式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314703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SCLK/CLKMD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功能</a:t>
                          </a:r>
                          <a:r>
                            <a:rPr lang="en-US" sz="1100" dirty="0">
                              <a:effectLst/>
                            </a:rPr>
                            <a:t>1</a:t>
                          </a:r>
                          <a:r>
                            <a:rPr lang="zh-CN" sz="1100" dirty="0">
                              <a:effectLst/>
                            </a:rPr>
                            <a:t>：串口时钟，在</a:t>
                          </a:r>
                          <a:r>
                            <a:rPr lang="en-US" sz="1100" dirty="0">
                              <a:effectLst/>
                            </a:rPr>
                            <a:t>SPI</a:t>
                          </a:r>
                          <a:r>
                            <a:rPr lang="zh-CN" sz="1100" dirty="0">
                              <a:effectLst/>
                            </a:rPr>
                            <a:t>模式作为串口时钟输入；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功能</a:t>
                          </a:r>
                          <a:r>
                            <a:rPr lang="en-US" sz="1100" dirty="0">
                              <a:effectLst/>
                            </a:rPr>
                            <a:t>2</a:t>
                          </a:r>
                          <a:r>
                            <a:rPr lang="zh-CN" sz="1100" dirty="0">
                              <a:effectLst/>
                            </a:rPr>
                            <a:t>：时钟模式，在引脚模式决定了内部重定时时钟的相位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7194002"/>
                      </a:ext>
                    </a:extLst>
                  </a:tr>
                  <a:tr h="838200"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SDIO/FORMAT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I/O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功能</a:t>
                          </a:r>
                          <a:r>
                            <a:rPr lang="en-US" sz="1100">
                              <a:effectLst/>
                            </a:rPr>
                            <a:t>1</a:t>
                          </a:r>
                          <a:r>
                            <a:rPr lang="zh-CN" sz="1100">
                              <a:effectLst/>
                            </a:rPr>
                            <a:t>：串口输入</a:t>
                          </a:r>
                          <a:r>
                            <a:rPr lang="en-US" sz="1100">
                              <a:effectLst/>
                            </a:rPr>
                            <a:t>/</a:t>
                          </a:r>
                          <a:r>
                            <a:rPr lang="zh-CN" sz="1100">
                              <a:effectLst/>
                            </a:rPr>
                            <a:t>输出，在</a:t>
                          </a:r>
                          <a:r>
                            <a:rPr lang="en-US" sz="1100">
                              <a:effectLst/>
                            </a:rPr>
                            <a:t>SPI</a:t>
                          </a:r>
                          <a:r>
                            <a:rPr lang="zh-CN" sz="1100">
                              <a:effectLst/>
                            </a:rPr>
                            <a:t>模式作为串口的双向数据线；</a:t>
                          </a:r>
                          <a:endParaRPr lang="en-US" sz="1100">
                            <a:effectLst/>
                          </a:endParaRPr>
                        </a:p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>
                              <a:effectLst/>
                            </a:rPr>
                            <a:t>功能</a:t>
                          </a:r>
                          <a:r>
                            <a:rPr lang="en-US" sz="1100">
                              <a:effectLst/>
                            </a:rPr>
                            <a:t>2</a:t>
                          </a:r>
                          <a:r>
                            <a:rPr lang="zh-CN" sz="1100">
                              <a:effectLst/>
                            </a:rPr>
                            <a:t>：格式引脚，在引脚模式决定输入数据的格式，逻辑低采用无符号二进制格式，逻辑高采用二进制补码格式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23320382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704" t="-739759" r="-445070" b="-180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Input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功能</a:t>
                          </a:r>
                          <a:r>
                            <a:rPr lang="en-US" sz="1100" dirty="0">
                              <a:effectLst/>
                            </a:rPr>
                            <a:t>1</a:t>
                          </a:r>
                          <a:r>
                            <a:rPr lang="zh-CN" sz="1100" dirty="0">
                              <a:effectLst/>
                            </a:rPr>
                            <a:t>：片选信号，在</a:t>
                          </a:r>
                          <a:r>
                            <a:rPr lang="en-US" sz="1100" dirty="0">
                              <a:effectLst/>
                            </a:rPr>
                            <a:t>SPI</a:t>
                          </a:r>
                          <a:r>
                            <a:rPr lang="zh-CN" sz="1100" dirty="0">
                              <a:effectLst/>
                            </a:rPr>
                            <a:t>模式作为低有效的片选；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indent="127000">
                            <a:spcAft>
                              <a:spcPts val="0"/>
                            </a:spcAft>
                          </a:pPr>
                          <a:r>
                            <a:rPr lang="zh-CN" sz="1100" dirty="0">
                              <a:effectLst/>
                            </a:rPr>
                            <a:t>功能</a:t>
                          </a:r>
                          <a:r>
                            <a:rPr lang="en-US" sz="1100" dirty="0">
                              <a:effectLst/>
                            </a:rPr>
                            <a:t>2</a:t>
                          </a:r>
                          <a:r>
                            <a:rPr lang="zh-CN" sz="1100" dirty="0">
                              <a:effectLst/>
                            </a:rPr>
                            <a:t>：掉电控制信号，在引脚模式高电平使得全器件掉电，除了</a:t>
                          </a:r>
                          <a:r>
                            <a:rPr lang="en-US" sz="1100" dirty="0">
                              <a:effectLst/>
                            </a:rPr>
                            <a:t>SPI</a:t>
                          </a:r>
                          <a:r>
                            <a:rPr lang="zh-CN" sz="1100" dirty="0">
                              <a:effectLst/>
                            </a:rPr>
                            <a:t>接口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9987416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B3BF82E9-0E53-4E56-84A2-534BD71428E6}"/>
              </a:ext>
            </a:extLst>
          </p:cNvPr>
          <p:cNvPicPr/>
          <p:nvPr/>
        </p:nvPicPr>
        <p:blipFill rotWithShape="1">
          <a:blip r:embed="rId4"/>
          <a:srcRect l="28021" t="37647" r="30640" b="13575"/>
          <a:stretch/>
        </p:blipFill>
        <p:spPr bwMode="auto">
          <a:xfrm>
            <a:off x="5493372" y="2400144"/>
            <a:ext cx="3244228" cy="21523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615297-BAED-4585-834F-362D341E9487}"/>
              </a:ext>
            </a:extLst>
          </p:cNvPr>
          <p:cNvPicPr/>
          <p:nvPr/>
        </p:nvPicPr>
        <p:blipFill rotWithShape="1">
          <a:blip r:embed="rId5"/>
          <a:srcRect l="28714" t="44647" r="31917" b="33512"/>
          <a:stretch/>
        </p:blipFill>
        <p:spPr bwMode="auto">
          <a:xfrm>
            <a:off x="5493372" y="4978399"/>
            <a:ext cx="3021978" cy="894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27142C-0DB0-46EB-B6C0-8E24E981E60C}"/>
              </a:ext>
            </a:extLst>
          </p:cNvPr>
          <p:cNvSpPr/>
          <p:nvPr/>
        </p:nvSpPr>
        <p:spPr>
          <a:xfrm>
            <a:off x="5377953" y="6114022"/>
            <a:ext cx="2481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ADI, AD9715 Datasheet</a:t>
            </a:r>
          </a:p>
        </p:txBody>
      </p:sp>
    </p:spTree>
    <p:extLst>
      <p:ext uri="{BB962C8B-B14F-4D97-AF65-F5344CB8AC3E}">
        <p14:creationId xmlns:p14="http://schemas.microsoft.com/office/powerpoint/2010/main" val="2697091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060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寄存器格式设计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EBE723-39E2-4C32-9759-3E799E1D85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5" y="3876252"/>
            <a:ext cx="7750529" cy="225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F6A93B-3EFD-4BDC-826A-67FCED29508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2390906"/>
            <a:ext cx="2365375" cy="86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DF3BB5-7644-4DCB-AC00-32198FC0EE0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47" y="2213106"/>
            <a:ext cx="5274310" cy="1437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910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191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控制器状态机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68DB15-1883-4550-919D-6CE0D4A05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664" y="2420098"/>
            <a:ext cx="5438775" cy="38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0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055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输出的原理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D6C157-5434-4606-B7C0-C4AD3E7A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91" y="2681246"/>
            <a:ext cx="6360283" cy="298543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0A6379E-1265-4A9B-98C5-9E33E4570983}"/>
              </a:ext>
            </a:extLst>
          </p:cNvPr>
          <p:cNvSpPr/>
          <p:nvPr/>
        </p:nvSpPr>
        <p:spPr>
          <a:xfrm>
            <a:off x="935846" y="6000665"/>
            <a:ext cx="3776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徐文波，田耘，</a:t>
            </a:r>
            <a:r>
              <a:rPr lang="en-US" altLang="zh-CN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Xilinx FPGA</a:t>
            </a:r>
            <a:r>
              <a:rPr lang="zh-CN" alt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开发实用教程</a:t>
            </a:r>
            <a:endParaRPr lang="en-US" sz="1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69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18541" y="2009105"/>
            <a:ext cx="3344704" cy="754948"/>
            <a:chOff x="875762" y="746974"/>
            <a:chExt cx="4507607" cy="1017432"/>
          </a:xfrm>
        </p:grpSpPr>
        <p:sp>
          <p:nvSpPr>
            <p:cNvPr id="5" name="椭圆 4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1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6" name="直接连接符 5"/>
            <p:cNvCxnSpPr>
              <a:stCxn id="5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18541" y="4155460"/>
            <a:ext cx="3344704" cy="754948"/>
            <a:chOff x="875762" y="746974"/>
            <a:chExt cx="4507607" cy="1017432"/>
          </a:xfrm>
        </p:grpSpPr>
        <p:sp>
          <p:nvSpPr>
            <p:cNvPr id="9" name="椭圆 8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3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0" name="直接连接符 9"/>
            <p:cNvCxnSpPr>
              <a:stCxn id="9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18541" y="3074347"/>
            <a:ext cx="3344704" cy="754948"/>
            <a:chOff x="875762" y="746974"/>
            <a:chExt cx="4507607" cy="1017432"/>
          </a:xfrm>
        </p:grpSpPr>
        <p:sp>
          <p:nvSpPr>
            <p:cNvPr id="13" name="椭圆 12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2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4" name="直接连接符 13"/>
            <p:cNvCxnSpPr>
              <a:stCxn id="13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918541" y="5217631"/>
            <a:ext cx="3344704" cy="754948"/>
            <a:chOff x="875762" y="746974"/>
            <a:chExt cx="4507607" cy="1017432"/>
          </a:xfrm>
        </p:grpSpPr>
        <p:sp>
          <p:nvSpPr>
            <p:cNvPr id="17" name="椭圆 16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4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8" name="直接连接符 17"/>
            <p:cNvCxnSpPr>
              <a:stCxn id="17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1692602" y="2311735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设计概述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764934" y="2009105"/>
            <a:ext cx="3344704" cy="754948"/>
            <a:chOff x="875762" y="746974"/>
            <a:chExt cx="4507607" cy="1017432"/>
          </a:xfrm>
        </p:grpSpPr>
        <p:sp>
          <p:nvSpPr>
            <p:cNvPr id="22" name="椭圆 21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5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23" name="直接连接符 22"/>
            <p:cNvCxnSpPr>
              <a:stCxn id="22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764934" y="3074347"/>
            <a:ext cx="3344704" cy="754948"/>
            <a:chOff x="875762" y="746974"/>
            <a:chExt cx="4507607" cy="1017432"/>
          </a:xfrm>
        </p:grpSpPr>
        <p:sp>
          <p:nvSpPr>
            <p:cNvPr id="30" name="椭圆 29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6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31" name="直接连接符 30"/>
            <p:cNvCxnSpPr>
              <a:stCxn id="30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2B644703-AC99-4B17-AE69-F04901169AFB}"/>
              </a:ext>
            </a:extLst>
          </p:cNvPr>
          <p:cNvSpPr txBox="1"/>
          <p:nvPr/>
        </p:nvSpPr>
        <p:spPr>
          <a:xfrm>
            <a:off x="1690734" y="335524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固件开发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886E1-5611-4985-A7C4-A05B4EA69237}"/>
              </a:ext>
            </a:extLst>
          </p:cNvPr>
          <p:cNvSpPr txBox="1"/>
          <p:nvPr/>
        </p:nvSpPr>
        <p:spPr>
          <a:xfrm>
            <a:off x="5538995" y="2269367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目前成果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B12C24-EAB8-4D8E-A635-D9AD0BE83ACA}"/>
              </a:ext>
            </a:extLst>
          </p:cNvPr>
          <p:cNvSpPr txBox="1"/>
          <p:nvPr/>
        </p:nvSpPr>
        <p:spPr>
          <a:xfrm>
            <a:off x="1690734" y="547099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硬件开发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66F540-2511-4AA8-9B81-43723F3DD561}"/>
              </a:ext>
            </a:extLst>
          </p:cNvPr>
          <p:cNvSpPr txBox="1"/>
          <p:nvPr/>
        </p:nvSpPr>
        <p:spPr>
          <a:xfrm>
            <a:off x="1681462" y="4395551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C14791-21BB-4FF8-B0A4-F28CE7C356AF}"/>
              </a:ext>
            </a:extLst>
          </p:cNvPr>
          <p:cNvSpPr txBox="1"/>
          <p:nvPr/>
        </p:nvSpPr>
        <p:spPr>
          <a:xfrm>
            <a:off x="5538994" y="3350479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</p:spTree>
    <p:extLst>
      <p:ext uri="{BB962C8B-B14F-4D97-AF65-F5344CB8AC3E}">
        <p14:creationId xmlns:p14="http://schemas.microsoft.com/office/powerpoint/2010/main" val="124497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仿真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377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用户逻辑单独仿真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12BA817-B704-41FA-B18D-A01A86A0DE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5846" y="2398575"/>
            <a:ext cx="7300707" cy="41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81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仿真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5273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MicroBlaze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系统的仿真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29405B-CB14-44B4-9322-C19C1A5BF5A7}"/>
              </a:ext>
            </a:extLst>
          </p:cNvPr>
          <p:cNvPicPr/>
          <p:nvPr/>
        </p:nvPicPr>
        <p:blipFill rotWithShape="1">
          <a:blip r:embed="rId3"/>
          <a:srcRect l="33771" t="34689" r="36070" b="50375"/>
          <a:stretch/>
        </p:blipFill>
        <p:spPr bwMode="auto">
          <a:xfrm>
            <a:off x="2332342" y="2213909"/>
            <a:ext cx="4601782" cy="1147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F1CD94-DD15-4E42-BED8-A2AD6A11600A}"/>
              </a:ext>
            </a:extLst>
          </p:cNvPr>
          <p:cNvPicPr/>
          <p:nvPr/>
        </p:nvPicPr>
        <p:blipFill rotWithShape="1">
          <a:blip r:embed="rId4"/>
          <a:srcRect l="10474" t="22484" r="31736" b="7494"/>
          <a:stretch/>
        </p:blipFill>
        <p:spPr bwMode="auto">
          <a:xfrm>
            <a:off x="2412315" y="3539472"/>
            <a:ext cx="4441835" cy="30260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4608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仿真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5312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MicroBlaze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系统的仿真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C78E67F-9949-4C4F-9327-CB7CC881E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6FF1727-3413-4B97-9928-2F35B823E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502919"/>
              </p:ext>
            </p:extLst>
          </p:nvPr>
        </p:nvGraphicFramePr>
        <p:xfrm>
          <a:off x="3224961" y="2375876"/>
          <a:ext cx="2816544" cy="4243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Visio" r:id="rId4" imgW="4286125" imgH="6457976" progId="Visio.Drawing.15">
                  <p:embed/>
                </p:oleObj>
              </mc:Choice>
              <mc:Fallback>
                <p:oleObj name="Visio" r:id="rId4" imgW="4286125" imgH="645797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4961" y="2375876"/>
                        <a:ext cx="2816544" cy="42435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87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自定义</a:t>
            </a:r>
            <a:r>
              <a:rPr lang="en-US" altLang="zh-CN" dirty="0"/>
              <a:t>IP</a:t>
            </a:r>
            <a:r>
              <a:rPr lang="zh-CN" altLang="en-US" dirty="0"/>
              <a:t>仿真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5291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MicroBlaze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系统的仿真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Float (9.20131013) - [Default.wcfg*] &#10;Edit View Simulation Window &#10;Value &#10;Name &#10;IP2DAC &#10;284 &#10;IP2DAC &#10;IP2DAC &#10;IP2DAC &#10;IP2DAC &#10;IP2DAC &#10;IP2DAC &#10;IP2aus_l &#10;oooooooc &#10;IP28us &#10;IP28us ' &#10;IP28us &#10;aus21P &#10;aus21P &#10;aus21P &#10;1234234E &#10;aus21Pl f &#10;aus21P &#10;aus21P &#10;La 'ß•ut &#10;000 &#10;Help &#10;234 &#10;11 &#10;000 &#10;700 ns &#10;Re—I aunch &#10;950 n &#10;234 &#10;750 ns &#10;234 &#10;000 &#10;234 &#10;000 &#10;000 &#10;234 &#10;000 &#10;234 &#10;xl: 988737 ns &#10;De Eau] E &#10;000 ns &#10;234 345 &#10;Sim Time: ps &#10;2017/8/18 ">
            <a:extLst>
              <a:ext uri="{FF2B5EF4-FFF2-40B4-BE49-F238E27FC236}">
                <a16:creationId xmlns:a16="http://schemas.microsoft.com/office/drawing/2014/main" id="{AFF306E9-E643-470A-8DAF-E631813B79F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5" y="2213909"/>
            <a:ext cx="7609114" cy="3981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411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问题总结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7989688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ISE 14.7 SDK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 10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上运行的出错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ISim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无法正常工作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ModelSim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调用出错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固件开发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AXI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总线系统选择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特殊的信号格式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固件仿真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固件在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MicroBlaze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系统中仿真的流程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固件和软件更新后仿真结果不变的问题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592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18541" y="2009105"/>
            <a:ext cx="3344704" cy="754948"/>
            <a:chOff x="875762" y="746974"/>
            <a:chExt cx="4507607" cy="1017432"/>
          </a:xfrm>
        </p:grpSpPr>
        <p:sp>
          <p:nvSpPr>
            <p:cNvPr id="5" name="椭圆 4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1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6" name="直接连接符 5"/>
            <p:cNvCxnSpPr>
              <a:stCxn id="5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18541" y="4155460"/>
            <a:ext cx="3344704" cy="754948"/>
            <a:chOff x="875762" y="746974"/>
            <a:chExt cx="4507607" cy="1017432"/>
          </a:xfrm>
        </p:grpSpPr>
        <p:sp>
          <p:nvSpPr>
            <p:cNvPr id="9" name="椭圆 8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3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0" name="直接连接符 9"/>
            <p:cNvCxnSpPr>
              <a:stCxn id="9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18541" y="3074347"/>
            <a:ext cx="3344704" cy="754948"/>
            <a:chOff x="875762" y="746974"/>
            <a:chExt cx="4507607" cy="1017432"/>
          </a:xfrm>
        </p:grpSpPr>
        <p:sp>
          <p:nvSpPr>
            <p:cNvPr id="13" name="椭圆 12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2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4" name="直接连接符 13"/>
            <p:cNvCxnSpPr>
              <a:stCxn id="13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918541" y="5217631"/>
            <a:ext cx="3344704" cy="754948"/>
            <a:chOff x="875762" y="746974"/>
            <a:chExt cx="4507607" cy="1017432"/>
          </a:xfrm>
        </p:grpSpPr>
        <p:sp>
          <p:nvSpPr>
            <p:cNvPr id="17" name="椭圆 16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4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8" name="直接连接符 17"/>
            <p:cNvCxnSpPr>
              <a:stCxn id="17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1692602" y="2311735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设计概述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764934" y="2009105"/>
            <a:ext cx="3344704" cy="754948"/>
            <a:chOff x="875762" y="746974"/>
            <a:chExt cx="4507607" cy="1017432"/>
          </a:xfrm>
        </p:grpSpPr>
        <p:sp>
          <p:nvSpPr>
            <p:cNvPr id="22" name="椭圆 21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5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23" name="直接连接符 22"/>
            <p:cNvCxnSpPr>
              <a:stCxn id="22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764934" y="3074347"/>
            <a:ext cx="3344704" cy="754948"/>
            <a:chOff x="875762" y="746974"/>
            <a:chExt cx="4507607" cy="1017432"/>
          </a:xfrm>
        </p:grpSpPr>
        <p:sp>
          <p:nvSpPr>
            <p:cNvPr id="30" name="椭圆 29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6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31" name="直接连接符 30"/>
            <p:cNvCxnSpPr>
              <a:stCxn id="30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2B644703-AC99-4B17-AE69-F04901169AFB}"/>
              </a:ext>
            </a:extLst>
          </p:cNvPr>
          <p:cNvSpPr txBox="1"/>
          <p:nvPr/>
        </p:nvSpPr>
        <p:spPr>
          <a:xfrm>
            <a:off x="1690734" y="335524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固件开发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886E1-5611-4985-A7C4-A05B4EA69237}"/>
              </a:ext>
            </a:extLst>
          </p:cNvPr>
          <p:cNvSpPr txBox="1"/>
          <p:nvPr/>
        </p:nvSpPr>
        <p:spPr>
          <a:xfrm>
            <a:off x="5538995" y="2269367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目前成果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B12C24-EAB8-4D8E-A635-D9AD0BE83ACA}"/>
              </a:ext>
            </a:extLst>
          </p:cNvPr>
          <p:cNvSpPr txBox="1"/>
          <p:nvPr/>
        </p:nvSpPr>
        <p:spPr>
          <a:xfrm>
            <a:off x="1690734" y="547099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硬件开发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66F540-2511-4AA8-9B81-43723F3DD561}"/>
              </a:ext>
            </a:extLst>
          </p:cNvPr>
          <p:cNvSpPr txBox="1"/>
          <p:nvPr/>
        </p:nvSpPr>
        <p:spPr>
          <a:xfrm>
            <a:off x="1681462" y="4395551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C14791-21BB-4FF8-B0A4-F28CE7C356AF}"/>
              </a:ext>
            </a:extLst>
          </p:cNvPr>
          <p:cNvSpPr txBox="1"/>
          <p:nvPr/>
        </p:nvSpPr>
        <p:spPr>
          <a:xfrm>
            <a:off x="5538994" y="3350479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</p:spTree>
    <p:extLst>
      <p:ext uri="{BB962C8B-B14F-4D97-AF65-F5344CB8AC3E}">
        <p14:creationId xmlns:p14="http://schemas.microsoft.com/office/powerpoint/2010/main" val="2925929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 </a:t>
            </a:r>
            <a:r>
              <a:rPr lang="en-US" altLang="zh-CN" dirty="0"/>
              <a:t>– </a:t>
            </a:r>
            <a:r>
              <a:rPr lang="zh-CN" altLang="en-US" dirty="0"/>
              <a:t>程序设计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194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程序结构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E07414-32E3-4346-9F68-F2A8C1D7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77" y="2417348"/>
            <a:ext cx="5998782" cy="40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59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 </a:t>
            </a:r>
            <a:r>
              <a:rPr lang="en-US" altLang="zh-CN" dirty="0"/>
              <a:t>– </a:t>
            </a:r>
            <a:r>
              <a:rPr lang="zh-CN" altLang="en-US" dirty="0"/>
              <a:t>程序设计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2659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导入驱动程序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5B3E42-4FAE-474D-B40D-FECC8B3A75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899" y="2367736"/>
            <a:ext cx="6698668" cy="376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2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 </a:t>
            </a:r>
            <a:r>
              <a:rPr lang="en-US" altLang="zh-CN" dirty="0"/>
              <a:t>– </a:t>
            </a:r>
            <a:r>
              <a:rPr lang="zh-CN" altLang="en-US" dirty="0"/>
              <a:t>程序设计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4765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中断配置与用户界面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F57170-4E42-4943-BAED-50137A1659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099" y="2805716"/>
            <a:ext cx="4641501" cy="2805087"/>
          </a:xfrm>
          <a:prstGeom prst="rect">
            <a:avLst/>
          </a:prstGeom>
        </p:spPr>
      </p:pic>
      <p:pic>
        <p:nvPicPr>
          <p:cNvPr id="9" name="图片 8" descr="C:\Users\admin\AppData\Local\Microsoft\Windows\INetCache\Content.Word\ui.png">
            <a:extLst>
              <a:ext uri="{FF2B5EF4-FFF2-40B4-BE49-F238E27FC236}">
                <a16:creationId xmlns:a16="http://schemas.microsoft.com/office/drawing/2014/main" id="{8E6E74AE-C40E-4A29-96C9-B577EA49893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8" t="22773" r="24826" b="30779"/>
          <a:stretch/>
        </p:blipFill>
        <p:spPr bwMode="auto">
          <a:xfrm>
            <a:off x="5528583" y="3144591"/>
            <a:ext cx="3024867" cy="2127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6563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 </a:t>
            </a:r>
            <a:r>
              <a:rPr lang="en-US" altLang="zh-CN" dirty="0"/>
              <a:t>– </a:t>
            </a:r>
            <a:r>
              <a:rPr lang="zh-CN" altLang="en-US" dirty="0"/>
              <a:t>程序测试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30187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软硬件协同仿真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Float (9.20131013) - [Default.wcfg*] &#10;Edit View Simulation Window &#10;Value &#10;Name &#10;IP2DAC &#10;284 &#10;IP2DAC &#10;IP2DAC &#10;IP2DAC &#10;IP2DAC &#10;IP2DAC &#10;IP2DAC &#10;IP2aus_l &#10;oooooooc &#10;IP28us &#10;IP28us ' &#10;IP28us &#10;aus21P &#10;aus21P &#10;aus21P &#10;1234234E &#10;aus21Pl f &#10;aus21P &#10;aus21P &#10;La 'ß•ut &#10;000 &#10;Help &#10;234 &#10;11 &#10;000 &#10;700 ns &#10;Re—I aunch &#10;950 n &#10;234 &#10;750 ns &#10;234 &#10;000 &#10;234 &#10;000 &#10;000 &#10;234 &#10;000 &#10;234 &#10;xl: 988737 ns &#10;De Eau] E &#10;000 ns &#10;234 345 &#10;Sim Time: ps &#10;2017/8/18 ">
            <a:extLst>
              <a:ext uri="{FF2B5EF4-FFF2-40B4-BE49-F238E27FC236}">
                <a16:creationId xmlns:a16="http://schemas.microsoft.com/office/drawing/2014/main" id="{FC969F77-1927-4A41-B8F0-96F799CE67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00" y="2329934"/>
            <a:ext cx="7095866" cy="3988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24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18541" y="2009105"/>
            <a:ext cx="3344704" cy="754948"/>
            <a:chOff x="875762" y="746974"/>
            <a:chExt cx="4507607" cy="1017432"/>
          </a:xfrm>
        </p:grpSpPr>
        <p:sp>
          <p:nvSpPr>
            <p:cNvPr id="5" name="椭圆 4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1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6" name="直接连接符 5"/>
            <p:cNvCxnSpPr>
              <a:stCxn id="5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18541" y="4155460"/>
            <a:ext cx="3344704" cy="754948"/>
            <a:chOff x="875762" y="746974"/>
            <a:chExt cx="4507607" cy="1017432"/>
          </a:xfrm>
        </p:grpSpPr>
        <p:sp>
          <p:nvSpPr>
            <p:cNvPr id="9" name="椭圆 8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3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0" name="直接连接符 9"/>
            <p:cNvCxnSpPr>
              <a:stCxn id="9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18541" y="3074347"/>
            <a:ext cx="3344704" cy="754948"/>
            <a:chOff x="875762" y="746974"/>
            <a:chExt cx="4507607" cy="1017432"/>
          </a:xfrm>
        </p:grpSpPr>
        <p:sp>
          <p:nvSpPr>
            <p:cNvPr id="13" name="椭圆 12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2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4" name="直接连接符 13"/>
            <p:cNvCxnSpPr>
              <a:stCxn id="13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918541" y="5217631"/>
            <a:ext cx="3344704" cy="754948"/>
            <a:chOff x="875762" y="746974"/>
            <a:chExt cx="4507607" cy="1017432"/>
          </a:xfrm>
        </p:grpSpPr>
        <p:sp>
          <p:nvSpPr>
            <p:cNvPr id="17" name="椭圆 16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4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8" name="直接连接符 17"/>
            <p:cNvCxnSpPr>
              <a:stCxn id="17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1692602" y="2311735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设计概述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764934" y="2009105"/>
            <a:ext cx="3344704" cy="754948"/>
            <a:chOff x="875762" y="746974"/>
            <a:chExt cx="4507607" cy="1017432"/>
          </a:xfrm>
        </p:grpSpPr>
        <p:sp>
          <p:nvSpPr>
            <p:cNvPr id="22" name="椭圆 21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5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23" name="直接连接符 22"/>
            <p:cNvCxnSpPr>
              <a:stCxn id="22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764934" y="3074347"/>
            <a:ext cx="3344704" cy="754948"/>
            <a:chOff x="875762" y="746974"/>
            <a:chExt cx="4507607" cy="1017432"/>
          </a:xfrm>
        </p:grpSpPr>
        <p:sp>
          <p:nvSpPr>
            <p:cNvPr id="30" name="椭圆 29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6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31" name="直接连接符 30"/>
            <p:cNvCxnSpPr>
              <a:stCxn id="30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2B644703-AC99-4B17-AE69-F04901169AFB}"/>
              </a:ext>
            </a:extLst>
          </p:cNvPr>
          <p:cNvSpPr txBox="1"/>
          <p:nvPr/>
        </p:nvSpPr>
        <p:spPr>
          <a:xfrm>
            <a:off x="1690734" y="335524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固件开发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886E1-5611-4985-A7C4-A05B4EA69237}"/>
              </a:ext>
            </a:extLst>
          </p:cNvPr>
          <p:cNvSpPr txBox="1"/>
          <p:nvPr/>
        </p:nvSpPr>
        <p:spPr>
          <a:xfrm>
            <a:off x="5538995" y="2269367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目前成果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B12C24-EAB8-4D8E-A635-D9AD0BE83ACA}"/>
              </a:ext>
            </a:extLst>
          </p:cNvPr>
          <p:cNvSpPr txBox="1"/>
          <p:nvPr/>
        </p:nvSpPr>
        <p:spPr>
          <a:xfrm>
            <a:off x="1690734" y="547099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硬件开发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66F540-2511-4AA8-9B81-43723F3DD561}"/>
              </a:ext>
            </a:extLst>
          </p:cNvPr>
          <p:cNvSpPr txBox="1"/>
          <p:nvPr/>
        </p:nvSpPr>
        <p:spPr>
          <a:xfrm>
            <a:off x="1681462" y="4395551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C14791-21BB-4FF8-B0A4-F28CE7C356AF}"/>
              </a:ext>
            </a:extLst>
          </p:cNvPr>
          <p:cNvSpPr txBox="1"/>
          <p:nvPr/>
        </p:nvSpPr>
        <p:spPr>
          <a:xfrm>
            <a:off x="5538994" y="3350479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</p:spTree>
    <p:extLst>
      <p:ext uri="{BB962C8B-B14F-4D97-AF65-F5344CB8AC3E}">
        <p14:creationId xmlns:p14="http://schemas.microsoft.com/office/powerpoint/2010/main" val="2461041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 </a:t>
            </a:r>
            <a:r>
              <a:rPr lang="en-US" altLang="zh-CN" dirty="0"/>
              <a:t>– </a:t>
            </a:r>
            <a:r>
              <a:rPr lang="zh-CN" altLang="en-US" dirty="0"/>
              <a:t>程序测试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194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软件调试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B4B207-0D7E-4CEA-B814-5923208BAB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2165" y="2213909"/>
            <a:ext cx="7082135" cy="398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57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 </a:t>
            </a:r>
            <a:r>
              <a:rPr lang="en-US" altLang="zh-CN" dirty="0"/>
              <a:t>– </a:t>
            </a:r>
            <a:r>
              <a:rPr lang="zh-CN" altLang="en-US" dirty="0"/>
              <a:t>问题总结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520213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驱动导入不成功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软件调试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软件仿真调试结果有误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9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18541" y="2009105"/>
            <a:ext cx="3344704" cy="754948"/>
            <a:chOff x="875762" y="746974"/>
            <a:chExt cx="4507607" cy="1017432"/>
          </a:xfrm>
        </p:grpSpPr>
        <p:sp>
          <p:nvSpPr>
            <p:cNvPr id="5" name="椭圆 4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1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6" name="直接连接符 5"/>
            <p:cNvCxnSpPr>
              <a:stCxn id="5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18541" y="4155460"/>
            <a:ext cx="3344704" cy="754948"/>
            <a:chOff x="875762" y="746974"/>
            <a:chExt cx="4507607" cy="1017432"/>
          </a:xfrm>
        </p:grpSpPr>
        <p:sp>
          <p:nvSpPr>
            <p:cNvPr id="9" name="椭圆 8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3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0" name="直接连接符 9"/>
            <p:cNvCxnSpPr>
              <a:stCxn id="9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18541" y="3074347"/>
            <a:ext cx="3344704" cy="754948"/>
            <a:chOff x="875762" y="746974"/>
            <a:chExt cx="4507607" cy="1017432"/>
          </a:xfrm>
        </p:grpSpPr>
        <p:sp>
          <p:nvSpPr>
            <p:cNvPr id="13" name="椭圆 12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2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4" name="直接连接符 13"/>
            <p:cNvCxnSpPr>
              <a:stCxn id="13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918541" y="5217631"/>
            <a:ext cx="3344704" cy="754948"/>
            <a:chOff x="875762" y="746974"/>
            <a:chExt cx="4507607" cy="1017432"/>
          </a:xfrm>
        </p:grpSpPr>
        <p:sp>
          <p:nvSpPr>
            <p:cNvPr id="17" name="椭圆 16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4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8" name="直接连接符 17"/>
            <p:cNvCxnSpPr>
              <a:stCxn id="17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1692602" y="2311735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设计概述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764934" y="2009105"/>
            <a:ext cx="3344704" cy="754948"/>
            <a:chOff x="875762" y="746974"/>
            <a:chExt cx="4507607" cy="1017432"/>
          </a:xfrm>
        </p:grpSpPr>
        <p:sp>
          <p:nvSpPr>
            <p:cNvPr id="22" name="椭圆 21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5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23" name="直接连接符 22"/>
            <p:cNvCxnSpPr>
              <a:stCxn id="22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764934" y="3074347"/>
            <a:ext cx="3344704" cy="754948"/>
            <a:chOff x="875762" y="746974"/>
            <a:chExt cx="4507607" cy="1017432"/>
          </a:xfrm>
        </p:grpSpPr>
        <p:sp>
          <p:nvSpPr>
            <p:cNvPr id="30" name="椭圆 29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6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31" name="直接连接符 30"/>
            <p:cNvCxnSpPr>
              <a:stCxn id="30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2B644703-AC99-4B17-AE69-F04901169AFB}"/>
              </a:ext>
            </a:extLst>
          </p:cNvPr>
          <p:cNvSpPr txBox="1"/>
          <p:nvPr/>
        </p:nvSpPr>
        <p:spPr>
          <a:xfrm>
            <a:off x="1690734" y="335524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固件开发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886E1-5611-4985-A7C4-A05B4EA69237}"/>
              </a:ext>
            </a:extLst>
          </p:cNvPr>
          <p:cNvSpPr txBox="1"/>
          <p:nvPr/>
        </p:nvSpPr>
        <p:spPr>
          <a:xfrm>
            <a:off x="5538995" y="2269367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目前成果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B12C24-EAB8-4D8E-A635-D9AD0BE83ACA}"/>
              </a:ext>
            </a:extLst>
          </p:cNvPr>
          <p:cNvSpPr txBox="1"/>
          <p:nvPr/>
        </p:nvSpPr>
        <p:spPr>
          <a:xfrm>
            <a:off x="1690734" y="547099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硬件开发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66F540-2511-4AA8-9B81-43723F3DD561}"/>
              </a:ext>
            </a:extLst>
          </p:cNvPr>
          <p:cNvSpPr txBox="1"/>
          <p:nvPr/>
        </p:nvSpPr>
        <p:spPr>
          <a:xfrm>
            <a:off x="1681462" y="4395551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C14791-21BB-4FF8-B0A4-F28CE7C356AF}"/>
              </a:ext>
            </a:extLst>
          </p:cNvPr>
          <p:cNvSpPr txBox="1"/>
          <p:nvPr/>
        </p:nvSpPr>
        <p:spPr>
          <a:xfrm>
            <a:off x="5538994" y="3350479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</p:spTree>
    <p:extLst>
      <p:ext uri="{BB962C8B-B14F-4D97-AF65-F5344CB8AC3E}">
        <p14:creationId xmlns:p14="http://schemas.microsoft.com/office/powerpoint/2010/main" val="3057399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硬件开发 </a:t>
            </a:r>
            <a:r>
              <a:rPr lang="en-US" altLang="zh-CN" dirty="0"/>
              <a:t>– </a:t>
            </a:r>
            <a:r>
              <a:rPr lang="zh-CN" altLang="en-US" dirty="0"/>
              <a:t>仿真测试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2659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直流参数扫描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FA215F-16D9-43E5-B085-CB882A80649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056" y="2386979"/>
            <a:ext cx="5998354" cy="4116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503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硬件开发 </a:t>
            </a:r>
            <a:r>
              <a:rPr lang="en-US" altLang="zh-CN" dirty="0"/>
              <a:t>– </a:t>
            </a:r>
            <a:r>
              <a:rPr lang="zh-CN" altLang="en-US" dirty="0"/>
              <a:t>仿真测试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2659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直流参数扫描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E3BE8B-D907-4175-8688-721C3CFB5EF4}"/>
              </a:ext>
            </a:extLst>
          </p:cNvPr>
          <p:cNvPicPr/>
          <p:nvPr/>
        </p:nvPicPr>
        <p:blipFill rotWithShape="1">
          <a:blip r:embed="rId3"/>
          <a:srcRect l="6052" t="16290" r="625" b="8628"/>
          <a:stretch/>
        </p:blipFill>
        <p:spPr bwMode="auto">
          <a:xfrm>
            <a:off x="1339618" y="2442845"/>
            <a:ext cx="6587230" cy="2979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9401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硬件开发 </a:t>
            </a:r>
            <a:r>
              <a:rPr lang="en-US" altLang="zh-CN" dirty="0"/>
              <a:t>– </a:t>
            </a:r>
            <a:r>
              <a:rPr lang="zh-CN" altLang="en-US" dirty="0"/>
              <a:t>仿真测试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2659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交流频率测试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6DA05C-2F21-4F37-A972-C5BDC34A83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04" y="2286281"/>
            <a:ext cx="5981457" cy="4104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216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硬件开发 </a:t>
            </a:r>
            <a:r>
              <a:rPr lang="en-US" altLang="zh-CN" dirty="0"/>
              <a:t>– </a:t>
            </a:r>
            <a:r>
              <a:rPr lang="zh-CN" altLang="en-US" dirty="0"/>
              <a:t>仿真测试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2659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交流频率测试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41E95E-F761-48AB-A626-28E8022BCFE5}"/>
              </a:ext>
            </a:extLst>
          </p:cNvPr>
          <p:cNvPicPr/>
          <p:nvPr/>
        </p:nvPicPr>
        <p:blipFill rotWithShape="1">
          <a:blip r:embed="rId3"/>
          <a:srcRect l="2780" t="15999" r="1683" b="5442"/>
          <a:stretch/>
        </p:blipFill>
        <p:spPr bwMode="auto">
          <a:xfrm>
            <a:off x="1037069" y="2375076"/>
            <a:ext cx="7192328" cy="33246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3924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硬件开发 </a:t>
            </a:r>
            <a:r>
              <a:rPr lang="en-US" altLang="zh-CN" dirty="0"/>
              <a:t>– </a:t>
            </a:r>
            <a:r>
              <a:rPr lang="zh-CN" altLang="en-US" dirty="0"/>
              <a:t>上板调试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9" y="1690689"/>
            <a:ext cx="194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测试平台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203FDC-A19E-44FE-BA8D-8EA931B8A1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6194" y="1971130"/>
            <a:ext cx="3384991" cy="4513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12BA3E-9017-416F-923F-51CE4A0B9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99" y="2814717"/>
            <a:ext cx="3416126" cy="31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47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硬件开发 </a:t>
            </a:r>
            <a:r>
              <a:rPr lang="en-US" altLang="zh-CN" dirty="0"/>
              <a:t>– </a:t>
            </a:r>
            <a:r>
              <a:rPr lang="zh-CN" altLang="en-US" dirty="0"/>
              <a:t>上板调试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8" y="1690689"/>
            <a:ext cx="78165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乱码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采样率提高，输出信号变化范围减小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采样率被限制在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2KSPS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输入信号变化幅度越大，允许的采样率最大值越小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没有信号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FSADJx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管脚的电平有时候会降到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芯片版本号不对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647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硬件开发 </a:t>
            </a:r>
            <a:r>
              <a:rPr lang="en-US" altLang="zh-CN" dirty="0"/>
              <a:t>– </a:t>
            </a:r>
            <a:r>
              <a:rPr lang="zh-CN" altLang="en-US" dirty="0"/>
              <a:t>上板调试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8" y="1690689"/>
            <a:ext cx="7816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测试问题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采样率限制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25D958-1A20-4910-8978-FDF42CA9B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18" y="2528055"/>
            <a:ext cx="5413829" cy="40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8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现有基础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9D5C8B-D5EC-462C-8C5B-4F6275796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93" y="1690689"/>
            <a:ext cx="4225209" cy="4597569"/>
          </a:xfrm>
          <a:prstGeom prst="rect">
            <a:avLst/>
          </a:prstGeom>
        </p:spPr>
      </p:pic>
      <p:pic>
        <p:nvPicPr>
          <p:cNvPr id="7" name="图片 6" descr="C:\Users\admin\AppData\Local\Microsoft\Windows\INetCache\Content.Word\AD9715功能模块图.png">
            <a:extLst>
              <a:ext uri="{FF2B5EF4-FFF2-40B4-BE49-F238E27FC236}">
                <a16:creationId xmlns:a16="http://schemas.microsoft.com/office/drawing/2014/main" id="{91687980-D975-4519-9066-FBDA699BEFB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33" y="1690689"/>
            <a:ext cx="4142105" cy="34855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5B1826-0C7F-4A0F-9330-424888A9AD9B}"/>
              </a:ext>
            </a:extLst>
          </p:cNvPr>
          <p:cNvSpPr txBox="1"/>
          <p:nvPr/>
        </p:nvSpPr>
        <p:spPr>
          <a:xfrm>
            <a:off x="4633233" y="5633145"/>
            <a:ext cx="410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王星，固件系统介绍</a:t>
            </a:r>
            <a:endParaRPr lang="en-US" altLang="zh-CN" sz="1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ADI, AD9715 Datasheet</a:t>
            </a:r>
          </a:p>
        </p:txBody>
      </p:sp>
    </p:spTree>
    <p:extLst>
      <p:ext uri="{BB962C8B-B14F-4D97-AF65-F5344CB8AC3E}">
        <p14:creationId xmlns:p14="http://schemas.microsoft.com/office/powerpoint/2010/main" val="2294492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硬件开发 </a:t>
            </a:r>
            <a:r>
              <a:rPr lang="en-US" altLang="zh-CN" dirty="0"/>
              <a:t>– </a:t>
            </a:r>
            <a:r>
              <a:rPr lang="zh-CN" altLang="en-US" dirty="0"/>
              <a:t>上板调试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8" y="1690689"/>
            <a:ext cx="7816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测试问题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采样率限制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77ED16-6A55-440A-91F3-6F49B5F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57" y="2457442"/>
            <a:ext cx="5394551" cy="40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10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硬件开发 </a:t>
            </a:r>
            <a:r>
              <a:rPr lang="en-US" altLang="zh-CN" dirty="0"/>
              <a:t>– </a:t>
            </a:r>
            <a:r>
              <a:rPr lang="zh-CN" altLang="en-US" dirty="0"/>
              <a:t>上板调试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8" y="1690689"/>
            <a:ext cx="7816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测试问题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采样率限制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27672C-AF03-4F81-9B1C-EF86D1D9F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7" y="2410894"/>
            <a:ext cx="5592082" cy="41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91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硬件开发 </a:t>
            </a:r>
            <a:r>
              <a:rPr lang="en-US" altLang="zh-CN" dirty="0"/>
              <a:t>– </a:t>
            </a:r>
            <a:r>
              <a:rPr lang="zh-CN" altLang="en-US" dirty="0"/>
              <a:t>上板调试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8" y="1690689"/>
            <a:ext cx="7816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测试问题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D06F68-DEFD-47E9-A92A-022645FEBA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27631" y="2788304"/>
            <a:ext cx="3641434" cy="27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73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18541" y="2009105"/>
            <a:ext cx="3344704" cy="754948"/>
            <a:chOff x="875762" y="746974"/>
            <a:chExt cx="4507607" cy="1017432"/>
          </a:xfrm>
        </p:grpSpPr>
        <p:sp>
          <p:nvSpPr>
            <p:cNvPr id="5" name="椭圆 4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1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6" name="直接连接符 5"/>
            <p:cNvCxnSpPr>
              <a:stCxn id="5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18541" y="4155460"/>
            <a:ext cx="3344704" cy="754948"/>
            <a:chOff x="875762" y="746974"/>
            <a:chExt cx="4507607" cy="1017432"/>
          </a:xfrm>
        </p:grpSpPr>
        <p:sp>
          <p:nvSpPr>
            <p:cNvPr id="9" name="椭圆 8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3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0" name="直接连接符 9"/>
            <p:cNvCxnSpPr>
              <a:stCxn id="9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18541" y="3074347"/>
            <a:ext cx="3344704" cy="754948"/>
            <a:chOff x="875762" y="746974"/>
            <a:chExt cx="4507607" cy="1017432"/>
          </a:xfrm>
        </p:grpSpPr>
        <p:sp>
          <p:nvSpPr>
            <p:cNvPr id="13" name="椭圆 12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2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4" name="直接连接符 13"/>
            <p:cNvCxnSpPr>
              <a:stCxn id="13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918541" y="5217631"/>
            <a:ext cx="3344704" cy="754948"/>
            <a:chOff x="875762" y="746974"/>
            <a:chExt cx="4507607" cy="1017432"/>
          </a:xfrm>
        </p:grpSpPr>
        <p:sp>
          <p:nvSpPr>
            <p:cNvPr id="17" name="椭圆 16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4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8" name="直接连接符 17"/>
            <p:cNvCxnSpPr>
              <a:stCxn id="17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1692602" y="2311735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设计概述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764934" y="2009105"/>
            <a:ext cx="3344704" cy="754948"/>
            <a:chOff x="875762" y="746974"/>
            <a:chExt cx="4507607" cy="1017432"/>
          </a:xfrm>
        </p:grpSpPr>
        <p:sp>
          <p:nvSpPr>
            <p:cNvPr id="22" name="椭圆 21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5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23" name="直接连接符 22"/>
            <p:cNvCxnSpPr>
              <a:stCxn id="22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764934" y="3074347"/>
            <a:ext cx="3344704" cy="754948"/>
            <a:chOff x="875762" y="746974"/>
            <a:chExt cx="4507607" cy="1017432"/>
          </a:xfrm>
        </p:grpSpPr>
        <p:sp>
          <p:nvSpPr>
            <p:cNvPr id="30" name="椭圆 29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6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31" name="直接连接符 30"/>
            <p:cNvCxnSpPr>
              <a:stCxn id="30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2B644703-AC99-4B17-AE69-F04901169AFB}"/>
              </a:ext>
            </a:extLst>
          </p:cNvPr>
          <p:cNvSpPr txBox="1"/>
          <p:nvPr/>
        </p:nvSpPr>
        <p:spPr>
          <a:xfrm>
            <a:off x="1690734" y="335524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固件开发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886E1-5611-4985-A7C4-A05B4EA69237}"/>
              </a:ext>
            </a:extLst>
          </p:cNvPr>
          <p:cNvSpPr txBox="1"/>
          <p:nvPr/>
        </p:nvSpPr>
        <p:spPr>
          <a:xfrm>
            <a:off x="5538995" y="2269367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目前成果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B12C24-EAB8-4D8E-A635-D9AD0BE83ACA}"/>
              </a:ext>
            </a:extLst>
          </p:cNvPr>
          <p:cNvSpPr txBox="1"/>
          <p:nvPr/>
        </p:nvSpPr>
        <p:spPr>
          <a:xfrm>
            <a:off x="1690734" y="547099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硬件开发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66F540-2511-4AA8-9B81-43723F3DD561}"/>
              </a:ext>
            </a:extLst>
          </p:cNvPr>
          <p:cNvSpPr txBox="1"/>
          <p:nvPr/>
        </p:nvSpPr>
        <p:spPr>
          <a:xfrm>
            <a:off x="1681462" y="4395551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C14791-21BB-4FF8-B0A4-F28CE7C356AF}"/>
              </a:ext>
            </a:extLst>
          </p:cNvPr>
          <p:cNvSpPr txBox="1"/>
          <p:nvPr/>
        </p:nvSpPr>
        <p:spPr>
          <a:xfrm>
            <a:off x="5538994" y="3350479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</p:spTree>
    <p:extLst>
      <p:ext uri="{BB962C8B-B14F-4D97-AF65-F5344CB8AC3E}">
        <p14:creationId xmlns:p14="http://schemas.microsoft.com/office/powerpoint/2010/main" val="2443629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目前成果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8" y="1690689"/>
            <a:ext cx="7816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三种可调波形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C:\Users\admin\AppData\Local\Microsoft\Windows\INetCache\Content.Word\tek00001.bmp">
            <a:extLst>
              <a:ext uri="{FF2B5EF4-FFF2-40B4-BE49-F238E27FC236}">
                <a16:creationId xmlns:a16="http://schemas.microsoft.com/office/drawing/2014/main" id="{1D6BCFAD-F66D-444F-99A3-DECC6E4316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98" y="2906120"/>
            <a:ext cx="2500085" cy="187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C:\Users\admin\AppData\Local\Microsoft\Windows\INetCache\Content.Word\tek00000.bmp">
            <a:extLst>
              <a:ext uri="{FF2B5EF4-FFF2-40B4-BE49-F238E27FC236}">
                <a16:creationId xmlns:a16="http://schemas.microsoft.com/office/drawing/2014/main" id="{47E990C0-A259-4ED6-81CA-544827383F4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29" y="2906120"/>
            <a:ext cx="2515325" cy="189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admin\AppData\Local\Microsoft\Windows\INetCache\Content.Word\tek00002.bmp">
            <a:extLst>
              <a:ext uri="{FF2B5EF4-FFF2-40B4-BE49-F238E27FC236}">
                <a16:creationId xmlns:a16="http://schemas.microsoft.com/office/drawing/2014/main" id="{0596F361-3C4F-40FF-B3AF-94A571AB9AB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600" y="2906120"/>
            <a:ext cx="2500086" cy="1878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992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目前成果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8" y="1690689"/>
            <a:ext cx="7816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级可调频率（最高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1.56MHz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正弦波）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C:\Users\admin\AppData\Local\Microsoft\Windows\INetCache\Content.Word\tek00002.bmp">
            <a:extLst>
              <a:ext uri="{FF2B5EF4-FFF2-40B4-BE49-F238E27FC236}">
                <a16:creationId xmlns:a16="http://schemas.microsoft.com/office/drawing/2014/main" id="{0596F361-3C4F-40FF-B3AF-94A571AB9AB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98" y="2819033"/>
            <a:ext cx="2500086" cy="187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admin\AppData\Local\Microsoft\Windows\INetCache\Content.Word\tek00003.bmp">
            <a:extLst>
              <a:ext uri="{FF2B5EF4-FFF2-40B4-BE49-F238E27FC236}">
                <a16:creationId xmlns:a16="http://schemas.microsoft.com/office/drawing/2014/main" id="{186720C6-3751-41F8-AD8B-C31A52BD3A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386" y="2819034"/>
            <a:ext cx="2500085" cy="187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admin\AppData\Local\Microsoft\Windows\INetCache\Content.Word\tek00004.bmp">
            <a:extLst>
              <a:ext uri="{FF2B5EF4-FFF2-40B4-BE49-F238E27FC236}">
                <a16:creationId xmlns:a16="http://schemas.microsoft.com/office/drawing/2014/main" id="{E868FD18-F032-411D-A80C-9108E485C97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73" y="2819034"/>
            <a:ext cx="2500086" cy="1878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582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目前成果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8" y="1690689"/>
            <a:ext cx="7816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中断控制用户界面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C:\Users\admin\AppData\Local\Microsoft\Windows\INetCache\Content.Word\ui.png">
            <a:extLst>
              <a:ext uri="{FF2B5EF4-FFF2-40B4-BE49-F238E27FC236}">
                <a16:creationId xmlns:a16="http://schemas.microsoft.com/office/drawing/2014/main" id="{9F6126C4-0A97-41A3-9346-67EC7A864A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08" y="2292670"/>
            <a:ext cx="5262880" cy="4210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612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18541" y="2009105"/>
            <a:ext cx="3344704" cy="754948"/>
            <a:chOff x="875762" y="746974"/>
            <a:chExt cx="4507607" cy="1017432"/>
          </a:xfrm>
        </p:grpSpPr>
        <p:sp>
          <p:nvSpPr>
            <p:cNvPr id="5" name="椭圆 4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1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6" name="直接连接符 5"/>
            <p:cNvCxnSpPr>
              <a:stCxn id="5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18541" y="4155460"/>
            <a:ext cx="3344704" cy="754948"/>
            <a:chOff x="875762" y="746974"/>
            <a:chExt cx="4507607" cy="1017432"/>
          </a:xfrm>
        </p:grpSpPr>
        <p:sp>
          <p:nvSpPr>
            <p:cNvPr id="9" name="椭圆 8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3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0" name="直接连接符 9"/>
            <p:cNvCxnSpPr>
              <a:stCxn id="9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18541" y="3074347"/>
            <a:ext cx="3344704" cy="754948"/>
            <a:chOff x="875762" y="746974"/>
            <a:chExt cx="4507607" cy="1017432"/>
          </a:xfrm>
        </p:grpSpPr>
        <p:sp>
          <p:nvSpPr>
            <p:cNvPr id="13" name="椭圆 12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2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4" name="直接连接符 13"/>
            <p:cNvCxnSpPr>
              <a:stCxn id="13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918541" y="5217631"/>
            <a:ext cx="3344704" cy="754948"/>
            <a:chOff x="875762" y="746974"/>
            <a:chExt cx="4507607" cy="1017432"/>
          </a:xfrm>
        </p:grpSpPr>
        <p:sp>
          <p:nvSpPr>
            <p:cNvPr id="17" name="椭圆 16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4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8" name="直接连接符 17"/>
            <p:cNvCxnSpPr>
              <a:stCxn id="17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1692602" y="2311735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设计概述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764934" y="2009105"/>
            <a:ext cx="3344704" cy="754948"/>
            <a:chOff x="875762" y="746974"/>
            <a:chExt cx="4507607" cy="1017432"/>
          </a:xfrm>
        </p:grpSpPr>
        <p:sp>
          <p:nvSpPr>
            <p:cNvPr id="22" name="椭圆 21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5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23" name="直接连接符 22"/>
            <p:cNvCxnSpPr>
              <a:stCxn id="22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764934" y="3074347"/>
            <a:ext cx="3344704" cy="754948"/>
            <a:chOff x="875762" y="746974"/>
            <a:chExt cx="4507607" cy="1017432"/>
          </a:xfrm>
        </p:grpSpPr>
        <p:sp>
          <p:nvSpPr>
            <p:cNvPr id="30" name="椭圆 29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6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31" name="直接连接符 30"/>
            <p:cNvCxnSpPr>
              <a:stCxn id="30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2B644703-AC99-4B17-AE69-F04901169AFB}"/>
              </a:ext>
            </a:extLst>
          </p:cNvPr>
          <p:cNvSpPr txBox="1"/>
          <p:nvPr/>
        </p:nvSpPr>
        <p:spPr>
          <a:xfrm>
            <a:off x="1690734" y="335524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固件开发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886E1-5611-4985-A7C4-A05B4EA69237}"/>
              </a:ext>
            </a:extLst>
          </p:cNvPr>
          <p:cNvSpPr txBox="1"/>
          <p:nvPr/>
        </p:nvSpPr>
        <p:spPr>
          <a:xfrm>
            <a:off x="5538995" y="2269367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目前成果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B12C24-EAB8-4D8E-A635-D9AD0BE83ACA}"/>
              </a:ext>
            </a:extLst>
          </p:cNvPr>
          <p:cNvSpPr txBox="1"/>
          <p:nvPr/>
        </p:nvSpPr>
        <p:spPr>
          <a:xfrm>
            <a:off x="1690734" y="547099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硬件开发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66F540-2511-4AA8-9B81-43723F3DD561}"/>
              </a:ext>
            </a:extLst>
          </p:cNvPr>
          <p:cNvSpPr txBox="1"/>
          <p:nvPr/>
        </p:nvSpPr>
        <p:spPr>
          <a:xfrm>
            <a:off x="1681462" y="4395551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C14791-21BB-4FF8-B0A4-F28CE7C356AF}"/>
              </a:ext>
            </a:extLst>
          </p:cNvPr>
          <p:cNvSpPr txBox="1"/>
          <p:nvPr/>
        </p:nvSpPr>
        <p:spPr>
          <a:xfrm>
            <a:off x="5538994" y="3350479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</p:spTree>
    <p:extLst>
      <p:ext uri="{BB962C8B-B14F-4D97-AF65-F5344CB8AC3E}">
        <p14:creationId xmlns:p14="http://schemas.microsoft.com/office/powerpoint/2010/main" val="3048662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后续计划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8" y="1690689"/>
            <a:ext cx="7816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解决反射波噪声问题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C:\Users\admin\AppData\Local\Microsoft\Windows\INetCache\Content.Word\tek00009.bmp">
            <a:extLst>
              <a:ext uri="{FF2B5EF4-FFF2-40B4-BE49-F238E27FC236}">
                <a16:creationId xmlns:a16="http://schemas.microsoft.com/office/drawing/2014/main" id="{3A0CD017-A302-4DF9-95B5-11C7013EA3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200" y="2399995"/>
            <a:ext cx="5534296" cy="4159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381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后续计划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6D549E-4E6E-4997-AE27-B1E4B60DB2A9}"/>
              </a:ext>
            </a:extLst>
          </p:cNvPr>
          <p:cNvSpPr/>
          <p:nvPr/>
        </p:nvSpPr>
        <p:spPr>
          <a:xfrm>
            <a:off x="540098" y="1690689"/>
            <a:ext cx="781650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改进任意信号产生的方式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DDS IP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提高信号频率和系统带宽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DCM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06337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现有基础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4BD1502-92AE-4041-A27A-DCD854001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691838"/>
              </p:ext>
            </p:extLst>
          </p:nvPr>
        </p:nvGraphicFramePr>
        <p:xfrm>
          <a:off x="751116" y="1571419"/>
          <a:ext cx="7565750" cy="4477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Visio" r:id="rId4" imgW="9820179" imgH="5838933" progId="Visio.DrawingConvertable.15">
                  <p:embed/>
                </p:oleObj>
              </mc:Choice>
              <mc:Fallback>
                <p:oleObj name="Visio" r:id="rId4" imgW="9820179" imgH="5838933" progId="Visio.DrawingConvertable.15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116" y="1571419"/>
                        <a:ext cx="7565750" cy="44776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64CCF7C1-3EA1-4A19-8B84-24A60EE3C705}"/>
              </a:ext>
            </a:extLst>
          </p:cNvPr>
          <p:cNvSpPr/>
          <p:nvPr/>
        </p:nvSpPr>
        <p:spPr>
          <a:xfrm>
            <a:off x="597642" y="6170414"/>
            <a:ext cx="20778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王星，固件系统介绍</a:t>
            </a:r>
            <a:endParaRPr lang="en-US" altLang="zh-CN" sz="1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210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28270535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9878" y="1521875"/>
            <a:ext cx="7966709" cy="48929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输出可以控制的模拟波形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矩形波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锯齿波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正弦波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输出周期性任意波形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波形任意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频率可调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动态调节方波占空比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提高系统带宽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125MSPS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的采样率输出任意波形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25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系统框图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5DF08B-7F30-4944-9FA0-1B63C0F98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629" y="1428585"/>
            <a:ext cx="5367207" cy="504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9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18541" y="2009105"/>
            <a:ext cx="3344704" cy="754948"/>
            <a:chOff x="875762" y="746974"/>
            <a:chExt cx="4507607" cy="1017432"/>
          </a:xfrm>
        </p:grpSpPr>
        <p:sp>
          <p:nvSpPr>
            <p:cNvPr id="5" name="椭圆 4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1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6" name="直接连接符 5"/>
            <p:cNvCxnSpPr>
              <a:stCxn id="5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18541" y="4155460"/>
            <a:ext cx="3344704" cy="754948"/>
            <a:chOff x="875762" y="746974"/>
            <a:chExt cx="4507607" cy="1017432"/>
          </a:xfrm>
        </p:grpSpPr>
        <p:sp>
          <p:nvSpPr>
            <p:cNvPr id="9" name="椭圆 8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3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0" name="直接连接符 9"/>
            <p:cNvCxnSpPr>
              <a:stCxn id="9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18541" y="3074347"/>
            <a:ext cx="3344704" cy="754948"/>
            <a:chOff x="875762" y="746974"/>
            <a:chExt cx="4507607" cy="1017432"/>
          </a:xfrm>
        </p:grpSpPr>
        <p:sp>
          <p:nvSpPr>
            <p:cNvPr id="13" name="椭圆 12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2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4" name="直接连接符 13"/>
            <p:cNvCxnSpPr>
              <a:stCxn id="13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918541" y="5217631"/>
            <a:ext cx="3344704" cy="754948"/>
            <a:chOff x="875762" y="746974"/>
            <a:chExt cx="4507607" cy="1017432"/>
          </a:xfrm>
        </p:grpSpPr>
        <p:sp>
          <p:nvSpPr>
            <p:cNvPr id="17" name="椭圆 16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4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18" name="直接连接符 17"/>
            <p:cNvCxnSpPr>
              <a:stCxn id="17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1692602" y="2311735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设计概述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764934" y="2009105"/>
            <a:ext cx="3344704" cy="754948"/>
            <a:chOff x="875762" y="746974"/>
            <a:chExt cx="4507607" cy="1017432"/>
          </a:xfrm>
        </p:grpSpPr>
        <p:sp>
          <p:nvSpPr>
            <p:cNvPr id="22" name="椭圆 21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5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23" name="直接连接符 22"/>
            <p:cNvCxnSpPr>
              <a:stCxn id="22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764934" y="3074347"/>
            <a:ext cx="3344704" cy="754948"/>
            <a:chOff x="875762" y="746974"/>
            <a:chExt cx="4507607" cy="1017432"/>
          </a:xfrm>
        </p:grpSpPr>
        <p:sp>
          <p:nvSpPr>
            <p:cNvPr id="30" name="椭圆 29"/>
            <p:cNvSpPr/>
            <p:nvPr/>
          </p:nvSpPr>
          <p:spPr>
            <a:xfrm>
              <a:off x="875762" y="746974"/>
              <a:ext cx="811369" cy="811369"/>
            </a:xfrm>
            <a:prstGeom prst="ellipse">
              <a:avLst/>
            </a:prstGeom>
            <a:solidFill>
              <a:srgbClr val="4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Rockwell" panose="02060603020205020403" pitchFamily="18" charset="0"/>
                </a:rPr>
                <a:t>6</a:t>
              </a:r>
              <a:endParaRPr lang="zh-CN" altLang="en-US" sz="4000" i="1" dirty="0">
                <a:latin typeface="Rockwell" panose="02060603020205020403" pitchFamily="18" charset="0"/>
              </a:endParaRPr>
            </a:p>
          </p:txBody>
        </p:sp>
        <p:cxnSp>
          <p:nvCxnSpPr>
            <p:cNvPr id="31" name="直接连接符 30"/>
            <p:cNvCxnSpPr>
              <a:stCxn id="30" idx="5"/>
            </p:cNvCxnSpPr>
            <p:nvPr/>
          </p:nvCxnSpPr>
          <p:spPr>
            <a:xfrm>
              <a:off x="1568309" y="1439521"/>
              <a:ext cx="350643" cy="324885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918952" y="1764406"/>
              <a:ext cx="3464417" cy="0"/>
            </a:xfrm>
            <a:prstGeom prst="line">
              <a:avLst/>
            </a:prstGeom>
            <a:ln w="28575">
              <a:solidFill>
                <a:srgbClr val="4764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2B644703-AC99-4B17-AE69-F04901169AFB}"/>
              </a:ext>
            </a:extLst>
          </p:cNvPr>
          <p:cNvSpPr txBox="1"/>
          <p:nvPr/>
        </p:nvSpPr>
        <p:spPr>
          <a:xfrm>
            <a:off x="1690734" y="335524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固件开发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886E1-5611-4985-A7C4-A05B4EA69237}"/>
              </a:ext>
            </a:extLst>
          </p:cNvPr>
          <p:cNvSpPr txBox="1"/>
          <p:nvPr/>
        </p:nvSpPr>
        <p:spPr>
          <a:xfrm>
            <a:off x="5538995" y="2269367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目前成果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B12C24-EAB8-4D8E-A635-D9AD0BE83ACA}"/>
              </a:ext>
            </a:extLst>
          </p:cNvPr>
          <p:cNvSpPr txBox="1"/>
          <p:nvPr/>
        </p:nvSpPr>
        <p:spPr>
          <a:xfrm>
            <a:off x="1690734" y="5470992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硬件开发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66F540-2511-4AA8-9B81-43723F3DD561}"/>
              </a:ext>
            </a:extLst>
          </p:cNvPr>
          <p:cNvSpPr txBox="1"/>
          <p:nvPr/>
        </p:nvSpPr>
        <p:spPr>
          <a:xfrm>
            <a:off x="1681462" y="4395551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C14791-21BB-4FF8-B0A4-F28CE7C356AF}"/>
              </a:ext>
            </a:extLst>
          </p:cNvPr>
          <p:cNvSpPr txBox="1"/>
          <p:nvPr/>
        </p:nvSpPr>
        <p:spPr>
          <a:xfrm>
            <a:off x="5538994" y="3350479"/>
            <a:ext cx="254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</p:spTree>
    <p:extLst>
      <p:ext uri="{BB962C8B-B14F-4D97-AF65-F5344CB8AC3E}">
        <p14:creationId xmlns:p14="http://schemas.microsoft.com/office/powerpoint/2010/main" val="211450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固件开发 </a:t>
            </a:r>
            <a:r>
              <a:rPr lang="en-US" altLang="zh-CN" dirty="0"/>
              <a:t>– </a:t>
            </a:r>
            <a:r>
              <a:rPr lang="zh-CN" altLang="en-US" dirty="0"/>
              <a:t>基本流程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15BF06F-0ED4-421E-9C4F-8C5FF1C0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71" y="1470186"/>
            <a:ext cx="6579923" cy="46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ABB5C7-9476-4695-952B-5511E4AD83BA}"/>
              </a:ext>
            </a:extLst>
          </p:cNvPr>
          <p:cNvSpPr/>
          <p:nvPr/>
        </p:nvSpPr>
        <p:spPr>
          <a:xfrm>
            <a:off x="751115" y="6134023"/>
            <a:ext cx="5025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en-US" altLang="zh-CN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Xilinx, Embedded System Tools Reference Manual ISE</a:t>
            </a:r>
          </a:p>
        </p:txBody>
      </p:sp>
    </p:spTree>
    <p:extLst>
      <p:ext uri="{BB962C8B-B14F-4D97-AF65-F5344CB8AC3E}">
        <p14:creationId xmlns:p14="http://schemas.microsoft.com/office/powerpoint/2010/main" val="1856784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</TotalTime>
  <Words>1396</Words>
  <Application>Microsoft Office PowerPoint</Application>
  <PresentationFormat>全屏显示(4:3)</PresentationFormat>
  <Paragraphs>323</Paragraphs>
  <Slides>50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4" baseType="lpstr">
      <vt:lpstr>DFKai-SB</vt:lpstr>
      <vt:lpstr>等线</vt:lpstr>
      <vt:lpstr>华文中宋</vt:lpstr>
      <vt:lpstr>宋体</vt:lpstr>
      <vt:lpstr>微软雅黑</vt:lpstr>
      <vt:lpstr>Arial</vt:lpstr>
      <vt:lpstr>Calibri</vt:lpstr>
      <vt:lpstr>Calibri Light</vt:lpstr>
      <vt:lpstr>Rockwell</vt:lpstr>
      <vt:lpstr>Times New Roman</vt:lpstr>
      <vt:lpstr>Wingdings</vt:lpstr>
      <vt:lpstr>Office 主题</vt:lpstr>
      <vt:lpstr>Visio</vt:lpstr>
      <vt:lpstr>Microsoft Visio 绘图</vt:lpstr>
      <vt:lpstr>AD9715的相关工作总结</vt:lpstr>
      <vt:lpstr>目录</vt:lpstr>
      <vt:lpstr>目录</vt:lpstr>
      <vt:lpstr>现有基础</vt:lpstr>
      <vt:lpstr>现有基础</vt:lpstr>
      <vt:lpstr>设计目标</vt:lpstr>
      <vt:lpstr>系统框图</vt:lpstr>
      <vt:lpstr>目录</vt:lpstr>
      <vt:lpstr>固件开发 – 基本流程</vt:lpstr>
      <vt:lpstr>固件开发 – 自定义IP流程</vt:lpstr>
      <vt:lpstr>固件开发 – 自定义IP流程</vt:lpstr>
      <vt:lpstr>固件开发 – 自定义IP流程</vt:lpstr>
      <vt:lpstr>固件开发 – 自定义IP流程</vt:lpstr>
      <vt:lpstr>固件开发 – 自定义IP流程</vt:lpstr>
      <vt:lpstr>固件开发 – 自定义IP流程</vt:lpstr>
      <vt:lpstr>固件开发 – 自定义IP设计</vt:lpstr>
      <vt:lpstr>固件开发 – 自定义IP设计</vt:lpstr>
      <vt:lpstr>固件开发 – 自定义IP设计</vt:lpstr>
      <vt:lpstr>固件开发 – 自定义IP设计</vt:lpstr>
      <vt:lpstr>固件开发 – 自定义IP仿真</vt:lpstr>
      <vt:lpstr>固件开发 – 自定义IP仿真</vt:lpstr>
      <vt:lpstr>固件开发 – 自定义IP仿真</vt:lpstr>
      <vt:lpstr>固件开发 – 自定义IP仿真</vt:lpstr>
      <vt:lpstr>固件开发 – 问题总结</vt:lpstr>
      <vt:lpstr>目录</vt:lpstr>
      <vt:lpstr>软件开发 – 程序设计</vt:lpstr>
      <vt:lpstr>软件开发 – 程序设计</vt:lpstr>
      <vt:lpstr>软件开发 – 程序设计</vt:lpstr>
      <vt:lpstr>软件开发 – 程序测试</vt:lpstr>
      <vt:lpstr>软件开发 – 程序测试</vt:lpstr>
      <vt:lpstr>软件开发 – 问题总结</vt:lpstr>
      <vt:lpstr>目录</vt:lpstr>
      <vt:lpstr>硬件开发 – 仿真测试</vt:lpstr>
      <vt:lpstr>硬件开发 – 仿真测试</vt:lpstr>
      <vt:lpstr>硬件开发 – 仿真测试</vt:lpstr>
      <vt:lpstr>硬件开发 – 仿真测试</vt:lpstr>
      <vt:lpstr>硬件开发 – 上板调试</vt:lpstr>
      <vt:lpstr>硬件开发 – 上板调试</vt:lpstr>
      <vt:lpstr>硬件开发 – 上板调试</vt:lpstr>
      <vt:lpstr>硬件开发 – 上板调试</vt:lpstr>
      <vt:lpstr>硬件开发 – 上板调试</vt:lpstr>
      <vt:lpstr>硬件开发 – 上板调试</vt:lpstr>
      <vt:lpstr>目录</vt:lpstr>
      <vt:lpstr>目前成果</vt:lpstr>
      <vt:lpstr>目前成果</vt:lpstr>
      <vt:lpstr>目前成果</vt:lpstr>
      <vt:lpstr>目录</vt:lpstr>
      <vt:lpstr>后续计划</vt:lpstr>
      <vt:lpstr>后续计划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Max Wu</dc:creator>
  <cp:lastModifiedBy>朱灵均</cp:lastModifiedBy>
  <cp:revision>40</cp:revision>
  <dcterms:created xsi:type="dcterms:W3CDTF">2015-03-05T15:31:05Z</dcterms:created>
  <dcterms:modified xsi:type="dcterms:W3CDTF">2017-09-18T17:48:48Z</dcterms:modified>
</cp:coreProperties>
</file>